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mp4" ContentType="video/unknown"/>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 id="2147483694" r:id="rId5"/>
    <p:sldMasterId id="2147483718" r:id="rId6"/>
  </p:sldMasterIdLst>
  <p:notesMasterIdLst>
    <p:notesMasterId r:id="rId31"/>
  </p:notesMasterIdLst>
  <p:handoutMasterIdLst>
    <p:handoutMasterId r:id="rId32"/>
  </p:handoutMasterIdLst>
  <p:sldIdLst>
    <p:sldId id="334" r:id="rId7"/>
    <p:sldId id="357" r:id="rId8"/>
    <p:sldId id="354" r:id="rId9"/>
    <p:sldId id="335" r:id="rId10"/>
    <p:sldId id="355" r:id="rId11"/>
    <p:sldId id="337" r:id="rId12"/>
    <p:sldId id="338" r:id="rId13"/>
    <p:sldId id="340" r:id="rId14"/>
    <p:sldId id="342" r:id="rId15"/>
    <p:sldId id="343" r:id="rId16"/>
    <p:sldId id="341" r:id="rId17"/>
    <p:sldId id="345" r:id="rId18"/>
    <p:sldId id="346" r:id="rId19"/>
    <p:sldId id="347" r:id="rId20"/>
    <p:sldId id="348" r:id="rId21"/>
    <p:sldId id="358" r:id="rId22"/>
    <p:sldId id="351" r:id="rId23"/>
    <p:sldId id="363" r:id="rId24"/>
    <p:sldId id="352" r:id="rId25"/>
    <p:sldId id="359" r:id="rId26"/>
    <p:sldId id="360" r:id="rId27"/>
    <p:sldId id="353" r:id="rId28"/>
    <p:sldId id="361" r:id="rId29"/>
    <p:sldId id="362" r:id="rId30"/>
  </p:sldIdLst>
  <p:sldSz cx="9144000" cy="6858000" type="screen4x3"/>
  <p:notesSz cx="6997700" cy="9283700"/>
  <p:custDataLst>
    <p:tags r:id="rId3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144">
          <p15:clr>
            <a:srgbClr val="A4A3A4"/>
          </p15:clr>
        </p15:guide>
      </p15:sldGuideLst>
    </p:ext>
    <p:ext uri="{2D200454-40CA-4A62-9FC3-DE9A4176ACB9}">
      <p15:notesGuideLst xmlns="" xmlns:p15="http://schemas.microsoft.com/office/powerpoint/2012/main">
        <p15:guide id="1" orient="horz" pos="2924">
          <p15:clr>
            <a:srgbClr val="A4A3A4"/>
          </p15:clr>
        </p15:guide>
        <p15:guide id="2" pos="22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ll" initials="JCN" lastIdx="1" clrIdx="0"/>
  <p:cmAuthor id="1" name=" Roy" initials="RHC" lastIdx="2"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B2F5"/>
    <a:srgbClr val="F5BD59"/>
    <a:srgbClr val="008000"/>
    <a:srgbClr val="006600"/>
    <a:srgbClr val="FF9900"/>
    <a:srgbClr val="990033"/>
    <a:srgbClr val="F5EADF"/>
    <a:srgbClr val="FFFFCC"/>
    <a:srgbClr val="996633"/>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9" autoAdjust="0"/>
    <p:restoredTop sz="81510" autoAdjust="0"/>
  </p:normalViewPr>
  <p:slideViewPr>
    <p:cSldViewPr>
      <p:cViewPr>
        <p:scale>
          <a:sx n="100" d="100"/>
          <a:sy n="100" d="100"/>
        </p:scale>
        <p:origin x="-744" y="-80"/>
      </p:cViewPr>
      <p:guideLst>
        <p:guide orient="horz" pos="2160"/>
        <p:guide pos="144"/>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77" d="100"/>
          <a:sy n="77" d="100"/>
        </p:scale>
        <p:origin x="-2952" y="-82"/>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printerSettings" Target="printerSettings/printerSettings1.bin"/><Relationship Id="rId34" Type="http://schemas.openxmlformats.org/officeDocument/2006/relationships/tags" Target="tags/tag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4185"/>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sz="quarter" idx="1"/>
          </p:nvPr>
        </p:nvSpPr>
        <p:spPr>
          <a:xfrm>
            <a:off x="3963744" y="0"/>
            <a:ext cx="3032337" cy="464185"/>
          </a:xfrm>
          <a:prstGeom prst="rect">
            <a:avLst/>
          </a:prstGeom>
        </p:spPr>
        <p:txBody>
          <a:bodyPr vert="horz" lIns="93031" tIns="46516" rIns="93031" bIns="46516" rtlCol="0"/>
          <a:lstStyle>
            <a:lvl1pPr algn="r">
              <a:defRPr sz="1200"/>
            </a:lvl1pPr>
          </a:lstStyle>
          <a:p>
            <a:fld id="{98DC83CF-CBA1-4CA4-A218-013F84D5C1E0}" type="datetimeFigureOut">
              <a:rPr lang="en-US" smtClean="0"/>
              <a:pPr/>
              <a:t>6/21/17</a:t>
            </a:fld>
            <a:endParaRPr lang="en-US"/>
          </a:p>
        </p:txBody>
      </p:sp>
      <p:sp>
        <p:nvSpPr>
          <p:cNvPr id="4" name="Footer Placeholder 3"/>
          <p:cNvSpPr>
            <a:spLocks noGrp="1"/>
          </p:cNvSpPr>
          <p:nvPr>
            <p:ph type="ftr" sz="quarter" idx="2"/>
          </p:nvPr>
        </p:nvSpPr>
        <p:spPr>
          <a:xfrm>
            <a:off x="0" y="8817904"/>
            <a:ext cx="3032337" cy="464185"/>
          </a:xfrm>
          <a:prstGeom prst="rect">
            <a:avLst/>
          </a:prstGeom>
        </p:spPr>
        <p:txBody>
          <a:bodyPr vert="horz" lIns="93031" tIns="46516" rIns="93031" bIns="46516" rtlCol="0" anchor="b"/>
          <a:lstStyle>
            <a:lvl1pPr algn="l">
              <a:defRPr sz="1200"/>
            </a:lvl1pPr>
          </a:lstStyle>
          <a:p>
            <a:endParaRPr lang="en-US"/>
          </a:p>
        </p:txBody>
      </p:sp>
      <p:sp>
        <p:nvSpPr>
          <p:cNvPr id="5" name="Slide Number Placeholder 4"/>
          <p:cNvSpPr>
            <a:spLocks noGrp="1"/>
          </p:cNvSpPr>
          <p:nvPr>
            <p:ph type="sldNum" sz="quarter" idx="3"/>
          </p:nvPr>
        </p:nvSpPr>
        <p:spPr>
          <a:xfrm>
            <a:off x="3963744" y="8817904"/>
            <a:ext cx="3032337" cy="464185"/>
          </a:xfrm>
          <a:prstGeom prst="rect">
            <a:avLst/>
          </a:prstGeom>
        </p:spPr>
        <p:txBody>
          <a:bodyPr vert="horz" lIns="93031" tIns="46516" rIns="93031" bIns="46516" rtlCol="0" anchor="b"/>
          <a:lstStyle>
            <a:lvl1pPr algn="r">
              <a:defRPr sz="1200"/>
            </a:lvl1pPr>
          </a:lstStyle>
          <a:p>
            <a:fld id="{58EBED83-63AD-4D7D-B366-219B3108BBCE}" type="slidenum">
              <a:rPr lang="en-US" smtClean="0"/>
              <a:pPr/>
              <a:t>‹#›</a:t>
            </a:fld>
            <a:endParaRPr lang="en-US"/>
          </a:p>
        </p:txBody>
      </p:sp>
    </p:spTree>
    <p:extLst>
      <p:ext uri="{BB962C8B-B14F-4D97-AF65-F5344CB8AC3E}">
        <p14:creationId xmlns:p14="http://schemas.microsoft.com/office/powerpoint/2010/main" val="926509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4185"/>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idx="1"/>
          </p:nvPr>
        </p:nvSpPr>
        <p:spPr>
          <a:xfrm>
            <a:off x="3963744" y="0"/>
            <a:ext cx="3032337" cy="464185"/>
          </a:xfrm>
          <a:prstGeom prst="rect">
            <a:avLst/>
          </a:prstGeom>
        </p:spPr>
        <p:txBody>
          <a:bodyPr vert="horz" lIns="93031" tIns="46516" rIns="93031" bIns="46516" rtlCol="0"/>
          <a:lstStyle>
            <a:lvl1pPr algn="r">
              <a:defRPr sz="1200"/>
            </a:lvl1pPr>
          </a:lstStyle>
          <a:p>
            <a:fld id="{3C735873-14B2-4B33-9EC3-6480C163C770}" type="datetimeFigureOut">
              <a:rPr lang="en-US" smtClean="0"/>
              <a:pPr/>
              <a:t>6/21/17</a:t>
            </a:fld>
            <a:endParaRPr lang="en-US"/>
          </a:p>
        </p:txBody>
      </p:sp>
      <p:sp>
        <p:nvSpPr>
          <p:cNvPr id="4" name="Slide Image Placeholder 3"/>
          <p:cNvSpPr>
            <a:spLocks noGrp="1" noRot="1" noChangeAspect="1"/>
          </p:cNvSpPr>
          <p:nvPr>
            <p:ph type="sldImg" idx="2"/>
          </p:nvPr>
        </p:nvSpPr>
        <p:spPr>
          <a:xfrm>
            <a:off x="1177925" y="696913"/>
            <a:ext cx="4641850" cy="3481387"/>
          </a:xfrm>
          <a:prstGeom prst="rect">
            <a:avLst/>
          </a:prstGeom>
          <a:noFill/>
          <a:ln w="12700">
            <a:solidFill>
              <a:prstClr val="black"/>
            </a:solidFill>
          </a:ln>
        </p:spPr>
        <p:txBody>
          <a:bodyPr vert="horz" lIns="93031" tIns="46516" rIns="93031" bIns="46516" rtlCol="0" anchor="ctr"/>
          <a:lstStyle/>
          <a:p>
            <a:endParaRPr lang="en-US"/>
          </a:p>
        </p:txBody>
      </p:sp>
      <p:sp>
        <p:nvSpPr>
          <p:cNvPr id="5" name="Notes Placeholder 4"/>
          <p:cNvSpPr>
            <a:spLocks noGrp="1"/>
          </p:cNvSpPr>
          <p:nvPr>
            <p:ph type="body" sz="quarter" idx="3"/>
          </p:nvPr>
        </p:nvSpPr>
        <p:spPr>
          <a:xfrm>
            <a:off x="699770" y="4409758"/>
            <a:ext cx="5598160" cy="4177665"/>
          </a:xfrm>
          <a:prstGeom prst="rect">
            <a:avLst/>
          </a:prstGeom>
        </p:spPr>
        <p:txBody>
          <a:bodyPr vert="horz" lIns="93031" tIns="46516" rIns="93031" bIns="465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32337" cy="464185"/>
          </a:xfrm>
          <a:prstGeom prst="rect">
            <a:avLst/>
          </a:prstGeom>
        </p:spPr>
        <p:txBody>
          <a:bodyPr vert="horz" lIns="93031" tIns="46516" rIns="93031" bIns="46516" rtlCol="0" anchor="b"/>
          <a:lstStyle>
            <a:lvl1pPr algn="l">
              <a:defRPr sz="1200"/>
            </a:lvl1pPr>
          </a:lstStyle>
          <a:p>
            <a:endParaRPr lang="en-US"/>
          </a:p>
        </p:txBody>
      </p:sp>
      <p:sp>
        <p:nvSpPr>
          <p:cNvPr id="7" name="Slide Number Placeholder 6"/>
          <p:cNvSpPr>
            <a:spLocks noGrp="1"/>
          </p:cNvSpPr>
          <p:nvPr>
            <p:ph type="sldNum" sz="quarter" idx="5"/>
          </p:nvPr>
        </p:nvSpPr>
        <p:spPr>
          <a:xfrm>
            <a:off x="3963744" y="8817904"/>
            <a:ext cx="3032337" cy="464185"/>
          </a:xfrm>
          <a:prstGeom prst="rect">
            <a:avLst/>
          </a:prstGeom>
        </p:spPr>
        <p:txBody>
          <a:bodyPr vert="horz" lIns="93031" tIns="46516" rIns="93031" bIns="46516" rtlCol="0" anchor="b"/>
          <a:lstStyle>
            <a:lvl1pPr algn="r">
              <a:defRPr sz="1200"/>
            </a:lvl1pPr>
          </a:lstStyle>
          <a:p>
            <a:fld id="{BDAE7385-2DC3-41B1-86D5-E529F30DDD77}" type="slidenum">
              <a:rPr lang="en-US" smtClean="0"/>
              <a:pPr/>
              <a:t>‹#›</a:t>
            </a:fld>
            <a:endParaRPr lang="en-US"/>
          </a:p>
        </p:txBody>
      </p:sp>
    </p:spTree>
    <p:extLst>
      <p:ext uri="{BB962C8B-B14F-4D97-AF65-F5344CB8AC3E}">
        <p14:creationId xmlns:p14="http://schemas.microsoft.com/office/powerpoint/2010/main" val="3266562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433" indent="-174433">
              <a:buFontTx/>
              <a:buChar char="-"/>
            </a:pPr>
            <a:endParaRPr lang="en-US" dirty="0"/>
          </a:p>
        </p:txBody>
      </p:sp>
      <p:sp>
        <p:nvSpPr>
          <p:cNvPr id="4" name="Slide Number Placeholder 3"/>
          <p:cNvSpPr>
            <a:spLocks noGrp="1"/>
          </p:cNvSpPr>
          <p:nvPr>
            <p:ph type="sldNum" sz="quarter" idx="10"/>
          </p:nvPr>
        </p:nvSpPr>
        <p:spPr/>
        <p:txBody>
          <a:bodyPr/>
          <a:lstStyle/>
          <a:p>
            <a:fld id="{4CA014BB-7E34-F24D-AF10-CF8B900D16E3}" type="slidenum">
              <a:rPr lang="en-US" smtClean="0"/>
              <a:t>3</a:t>
            </a:fld>
            <a:endParaRPr lang="en-US"/>
          </a:p>
        </p:txBody>
      </p:sp>
    </p:spTree>
    <p:extLst>
      <p:ext uri="{BB962C8B-B14F-4D97-AF65-F5344CB8AC3E}">
        <p14:creationId xmlns:p14="http://schemas.microsoft.com/office/powerpoint/2010/main" val="2470358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AE7385-2DC3-41B1-86D5-E529F30DDD77}" type="slidenum">
              <a:rPr lang="en-US" smtClean="0"/>
              <a:pPr/>
              <a:t>18</a:t>
            </a:fld>
            <a:endParaRPr lang="en-US"/>
          </a:p>
        </p:txBody>
      </p:sp>
    </p:spTree>
    <p:extLst>
      <p:ext uri="{BB962C8B-B14F-4D97-AF65-F5344CB8AC3E}">
        <p14:creationId xmlns:p14="http://schemas.microsoft.com/office/powerpoint/2010/main" val="1252146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5" name="Rounded Rectangle 4"/>
          <p:cNvSpPr/>
          <p:nvPr userDrawn="1"/>
        </p:nvSpPr>
        <p:spPr>
          <a:xfrm>
            <a:off x="202702" y="165779"/>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userDrawn="1">
            <p:ph type="ftr" sz="quarter" idx="11"/>
          </p:nvPr>
        </p:nvSpPr>
        <p:spPr/>
        <p:txBody>
          <a:bodyPr/>
          <a:lstStyle/>
          <a:p>
            <a:r>
              <a:rPr lang="en-US" smtClean="0">
                <a:solidFill>
                  <a:srgbClr val="FFFFFF"/>
                </a:solidFill>
              </a:rPr>
              <a:t>File Name</a:t>
            </a:r>
            <a:endParaRPr lang="en-US" dirty="0">
              <a:solidFill>
                <a:srgbClr val="FFFFFF"/>
              </a:solidFill>
            </a:endParaRPr>
          </a:p>
        </p:txBody>
      </p:sp>
      <p:pic>
        <p:nvPicPr>
          <p:cNvPr id="7" name="Picture 6" descr="FRM-R&amp;D_logo2-01.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8599" y="5373624"/>
            <a:ext cx="1256961" cy="1202522"/>
          </a:xfrm>
          <a:prstGeom prst="rect">
            <a:avLst/>
          </a:prstGeom>
        </p:spPr>
      </p:pic>
    </p:spTree>
    <p:extLst>
      <p:ext uri="{BB962C8B-B14F-4D97-AF65-F5344CB8AC3E}">
        <p14:creationId xmlns:p14="http://schemas.microsoft.com/office/powerpoint/2010/main" val="2242102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8601934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numCol="2"/>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1654730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numCol="3"/>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5886496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hort 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1"/>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3050439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hort 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2"/>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6012794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hort 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3"/>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7024812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5834379"/>
            <a:ext cx="6353175" cy="328296"/>
          </a:xfrm>
          <a:prstGeom prst="rect">
            <a:avLst/>
          </a:prstGeom>
          <a:noFill/>
          <a:ln w="9525">
            <a:noFill/>
            <a:miter lim="800000"/>
            <a:headEnd/>
            <a:tailEnd/>
          </a:ln>
        </p:spPr>
        <p:txBody>
          <a:bodyPr lIns="91440" tIns="0" numCol="1"/>
          <a:lstStyle>
            <a:lvl1pPr marL="0" indent="0">
              <a:buNone/>
              <a:defRPr sz="1600">
                <a:solidFill>
                  <a:schemeClr val="tx1">
                    <a:lumMod val="75000"/>
                    <a:lumOff val="25000"/>
                  </a:schemeClr>
                </a:solidFill>
              </a:defRPr>
            </a:lvl1pPr>
            <a:lvl2pPr>
              <a:defRPr sz="2400">
                <a:solidFill>
                  <a:srgbClr val="83847A"/>
                </a:solidFill>
              </a:defRPr>
            </a:lvl2pPr>
            <a:lvl3pPr>
              <a:defRPr sz="2000">
                <a:solidFill>
                  <a:srgbClr val="83847A"/>
                </a:solidFill>
              </a:defRPr>
            </a:lvl3pPr>
            <a:lvl4pPr>
              <a:defRPr sz="2000">
                <a:solidFill>
                  <a:srgbClr val="83847A"/>
                </a:solidFill>
              </a:defRPr>
            </a:lvl4pPr>
            <a:lvl5pPr>
              <a:defRPr sz="2000">
                <a:solidFill>
                  <a:srgbClr val="83847A"/>
                </a:solidFill>
              </a:defRPr>
            </a:lvl5pPr>
          </a:lstStyle>
          <a:p>
            <a:pPr lvl="0"/>
            <a:r>
              <a:rPr lang="en-US" noProof="0" dirty="0" smtClean="0"/>
              <a:t>Click to edit Master text styles</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304800" y="942975"/>
            <a:ext cx="8382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4114800"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225550"/>
            <a:ext cx="4114800"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10359619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6" name="Text Placeholder 3"/>
          <p:cNvSpPr>
            <a:spLocks noGrp="1"/>
          </p:cNvSpPr>
          <p:nvPr>
            <p:ph type="body" sz="quarter" idx="3"/>
          </p:nvPr>
        </p:nvSpPr>
        <p:spPr>
          <a:xfrm>
            <a:off x="4572000" y="1230511"/>
            <a:ext cx="4114800" cy="663266"/>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9" name="Text Placeholder 3"/>
          <p:cNvSpPr>
            <a:spLocks noGrp="1"/>
          </p:cNvSpPr>
          <p:nvPr>
            <p:ph type="body" sz="quarter" idx="13"/>
          </p:nvPr>
        </p:nvSpPr>
        <p:spPr>
          <a:xfrm>
            <a:off x="304800" y="1230511"/>
            <a:ext cx="4114800" cy="666241"/>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3" name="Content Placeholder 2"/>
          <p:cNvSpPr>
            <a:spLocks noGrp="1"/>
          </p:cNvSpPr>
          <p:nvPr>
            <p:ph sz="quarter" idx="15"/>
          </p:nvPr>
        </p:nvSpPr>
        <p:spPr>
          <a:xfrm>
            <a:off x="304800" y="1981200"/>
            <a:ext cx="4114800" cy="3962400"/>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981200"/>
            <a:ext cx="4114800" cy="3962400"/>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23025742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Background 2">
    <p:spTree>
      <p:nvGrpSpPr>
        <p:cNvPr id="1" name=""/>
        <p:cNvGrpSpPr/>
        <p:nvPr/>
      </p:nvGrpSpPr>
      <p:grpSpPr>
        <a:xfrm>
          <a:off x="0" y="0"/>
          <a:ext cx="0" cy="0"/>
          <a:chOff x="0" y="0"/>
          <a:chExt cx="0" cy="0"/>
        </a:xfrm>
      </p:grpSpPr>
      <p:sp>
        <p:nvSpPr>
          <p:cNvPr id="5" name="Rounded Rectangle 4"/>
          <p:cNvSpPr/>
          <p:nvPr userDrawn="1"/>
        </p:nvSpPr>
        <p:spPr>
          <a:xfrm>
            <a:off x="202702" y="165779"/>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userDrawn="1">
            <p:ph type="ftr" sz="quarter" idx="11"/>
          </p:nvPr>
        </p:nvSpPr>
        <p:spPr/>
        <p:txBody>
          <a:bodyPr/>
          <a:lstStyle/>
          <a:p>
            <a:r>
              <a:rPr lang="en-US" dirty="0" smtClean="0">
                <a:solidFill>
                  <a:srgbClr val="FFFFFF"/>
                </a:solidFill>
              </a:rPr>
              <a:t>File Name</a:t>
            </a:r>
            <a:endParaRPr lang="en-US" dirty="0">
              <a:solidFill>
                <a:srgbClr val="FFFFFF"/>
              </a:solidFill>
            </a:endParaRPr>
          </a:p>
        </p:txBody>
      </p:sp>
    </p:spTree>
    <p:extLst>
      <p:ext uri="{BB962C8B-B14F-4D97-AF65-F5344CB8AC3E}">
        <p14:creationId xmlns:p14="http://schemas.microsoft.com/office/powerpoint/2010/main" val="38362645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2695575"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3095625" y="1225550"/>
            <a:ext cx="5591175"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29062999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225550"/>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304800" y="3597275"/>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quarter" idx="19"/>
          </p:nvPr>
        </p:nvSpPr>
        <p:spPr>
          <a:xfrm>
            <a:off x="4572000" y="3597275"/>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304800" y="3549650"/>
            <a:ext cx="838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492895" y="1225550"/>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4572000" y="942975"/>
            <a:ext cx="4114800" cy="663266"/>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7" name="Text Placeholder 3"/>
          <p:cNvSpPr>
            <a:spLocks noGrp="1"/>
          </p:cNvSpPr>
          <p:nvPr>
            <p:ph type="body" sz="quarter" idx="13"/>
          </p:nvPr>
        </p:nvSpPr>
        <p:spPr>
          <a:xfrm>
            <a:off x="304800" y="942975"/>
            <a:ext cx="4114800" cy="666241"/>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8" name="Content Placeholder 2"/>
          <p:cNvSpPr>
            <a:spLocks noGrp="1"/>
          </p:cNvSpPr>
          <p:nvPr>
            <p:ph sz="quarter" idx="15"/>
          </p:nvPr>
        </p:nvSpPr>
        <p:spPr>
          <a:xfrm>
            <a:off x="304800" y="1693664"/>
            <a:ext cx="4114800" cy="4230886"/>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6"/>
          </p:nvPr>
        </p:nvSpPr>
        <p:spPr>
          <a:xfrm>
            <a:off x="4572000" y="1693664"/>
            <a:ext cx="4114800" cy="4230886"/>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34737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ort 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8" name="Content Placeholder 2"/>
          <p:cNvSpPr>
            <a:spLocks noGrp="1"/>
          </p:cNvSpPr>
          <p:nvPr>
            <p:ph sz="quarter" idx="15"/>
          </p:nvPr>
        </p:nvSpPr>
        <p:spPr>
          <a:xfrm>
            <a:off x="304800" y="942975"/>
            <a:ext cx="4114800" cy="4981575"/>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6"/>
          </p:nvPr>
        </p:nvSpPr>
        <p:spPr>
          <a:xfrm>
            <a:off x="4572000" y="942975"/>
            <a:ext cx="4114800" cy="4981575"/>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72598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hort 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7" name="Content Placeholder 2"/>
          <p:cNvSpPr>
            <a:spLocks noGrp="1"/>
          </p:cNvSpPr>
          <p:nvPr>
            <p:ph sz="quarter" idx="15"/>
          </p:nvPr>
        </p:nvSpPr>
        <p:spPr>
          <a:xfrm>
            <a:off x="304800" y="942975"/>
            <a:ext cx="2695575" cy="5000625"/>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3095625" y="942975"/>
            <a:ext cx="5591175" cy="5000625"/>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93070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hort 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16" name="Content Placeholder 2"/>
          <p:cNvSpPr>
            <a:spLocks noGrp="1"/>
          </p:cNvSpPr>
          <p:nvPr>
            <p:ph sz="quarter" idx="15"/>
          </p:nvPr>
        </p:nvSpPr>
        <p:spPr>
          <a:xfrm>
            <a:off x="304800" y="942975"/>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sz="quarter" idx="16"/>
          </p:nvPr>
        </p:nvSpPr>
        <p:spPr>
          <a:xfrm>
            <a:off x="4572000" y="942975"/>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2"/>
          <p:cNvSpPr>
            <a:spLocks noGrp="1"/>
          </p:cNvSpPr>
          <p:nvPr>
            <p:ph sz="quarter" idx="18"/>
          </p:nvPr>
        </p:nvSpPr>
        <p:spPr>
          <a:xfrm>
            <a:off x="304800" y="3459480"/>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sz="quarter" idx="19"/>
          </p:nvPr>
        </p:nvSpPr>
        <p:spPr>
          <a:xfrm>
            <a:off x="4572000" y="3459480"/>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p:cNvCxnSpPr/>
          <p:nvPr userDrawn="1"/>
        </p:nvCxnSpPr>
        <p:spPr>
          <a:xfrm>
            <a:off x="304800" y="3409950"/>
            <a:ext cx="838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492895" y="942975"/>
            <a:ext cx="0" cy="493966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61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286001"/>
            <a:ext cx="8382000" cy="1285874"/>
          </a:xfrm>
          <a:prstGeom prst="rect">
            <a:avLst/>
          </a:prstGeom>
          <a:noFill/>
          <a:ln w="9525">
            <a:noFill/>
            <a:miter lim="800000"/>
            <a:headEnd/>
            <a:tailEnd/>
          </a:ln>
        </p:spPr>
        <p:txBody>
          <a:bodyPr anchor="b"/>
          <a:lstStyle>
            <a:lvl1pPr>
              <a:defRPr sz="3600" baseline="0">
                <a:solidFill>
                  <a:schemeClr val="tx1">
                    <a:lumMod val="75000"/>
                    <a:lumOff val="25000"/>
                  </a:schemeClr>
                </a:solidFill>
              </a:defRPr>
            </a:lvl1pPr>
          </a:lstStyle>
          <a:p>
            <a:pPr lvl="0"/>
            <a:r>
              <a:rPr lang="en-US" dirty="0" smtClean="0"/>
              <a:t>Click to edit Master title style</a:t>
            </a:r>
          </a:p>
        </p:txBody>
      </p:sp>
      <p:sp>
        <p:nvSpPr>
          <p:cNvPr id="6" name="Text Placeholder 5"/>
          <p:cNvSpPr>
            <a:spLocks noGrp="1"/>
          </p:cNvSpPr>
          <p:nvPr>
            <p:ph type="body" sz="quarter" idx="12"/>
          </p:nvPr>
        </p:nvSpPr>
        <p:spPr>
          <a:xfrm>
            <a:off x="304800" y="3687763"/>
            <a:ext cx="8382000" cy="854075"/>
          </a:xfrm>
        </p:spPr>
        <p:txBody>
          <a:bodyPr/>
          <a:lstStyle>
            <a:lvl1pPr marL="0" indent="0">
              <a:defRPr>
                <a:solidFill>
                  <a:schemeClr val="tx1">
                    <a:lumMod val="75000"/>
                    <a:lumOff val="25000"/>
                  </a:schemeClr>
                </a:solidFill>
              </a:defRPr>
            </a:lvl1pPr>
          </a:lstStyle>
          <a:p>
            <a:pPr lvl="0"/>
            <a:r>
              <a:rPr lang="en-US" dirty="0" smtClean="0"/>
              <a:t>Click to edit Master text styles</a:t>
            </a:r>
          </a:p>
        </p:txBody>
      </p:sp>
      <p:sp>
        <p:nvSpPr>
          <p:cNvPr id="4" name="Footer Placeholder 4"/>
          <p:cNvSpPr>
            <a:spLocks noGrp="1"/>
          </p:cNvSpPr>
          <p:nvPr>
            <p:ph type="ftr" sz="quarter" idx="13"/>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2482338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 no Sub-Head">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286001"/>
            <a:ext cx="8382000" cy="1285874"/>
          </a:xfrm>
          <a:prstGeom prst="rect">
            <a:avLst/>
          </a:prstGeom>
          <a:noFill/>
          <a:ln w="9525">
            <a:noFill/>
            <a:miter lim="800000"/>
            <a:headEnd/>
            <a:tailEnd/>
          </a:ln>
        </p:spPr>
        <p:txBody>
          <a:bodyPr anchor="b"/>
          <a:lstStyle>
            <a:lvl1pPr>
              <a:defRPr sz="3600"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3"/>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19477476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4" name="Slide Number Placeholder 5"/>
          <p:cNvSpPr>
            <a:spLocks noGrp="1"/>
          </p:cNvSpPr>
          <p:nvPr>
            <p:ph type="sldNum" sz="quarter" idx="11"/>
          </p:nvPr>
        </p:nvSpPr>
        <p:spPr/>
        <p:txBody>
          <a:bodyPr/>
          <a:lstStyle>
            <a:lvl1pPr>
              <a:defRPr/>
            </a:lvl1pPr>
          </a:lstStyle>
          <a:p>
            <a:fld id="{B694574C-E5D2-4987-ADCE-9F4F1F300184}" type="slidenum">
              <a:rPr lang="en-US"/>
              <a:pPr/>
              <a:t>‹#›</a:t>
            </a:fld>
            <a:endParaRPr lang="en-US"/>
          </a:p>
        </p:txBody>
      </p:sp>
    </p:spTree>
    <p:extLst>
      <p:ext uri="{BB962C8B-B14F-4D97-AF65-F5344CB8AC3E}">
        <p14:creationId xmlns:p14="http://schemas.microsoft.com/office/powerpoint/2010/main" val="1913359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144544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ackground 2 80%">
    <p:spTree>
      <p:nvGrpSpPr>
        <p:cNvPr id="1" name=""/>
        <p:cNvGrpSpPr/>
        <p:nvPr/>
      </p:nvGrpSpPr>
      <p:grpSpPr>
        <a:xfrm>
          <a:off x="0" y="0"/>
          <a:ext cx="0" cy="0"/>
          <a:chOff x="0" y="0"/>
          <a:chExt cx="0" cy="0"/>
        </a:xfrm>
      </p:grpSpPr>
      <p:sp>
        <p:nvSpPr>
          <p:cNvPr id="11" name="Rounded Rectangle 10"/>
          <p:cNvSpPr/>
          <p:nvPr userDrawn="1"/>
        </p:nvSpPr>
        <p:spPr>
          <a:xfrm>
            <a:off x="202702" y="161925"/>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userDrawn="1">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
        <p:nvSpPr>
          <p:cNvPr id="12" name="TextBox 11"/>
          <p:cNvSpPr txBox="1"/>
          <p:nvPr userDrawn="1"/>
        </p:nvSpPr>
        <p:spPr>
          <a:xfrm>
            <a:off x="457200" y="5516644"/>
            <a:ext cx="4316413" cy="830997"/>
          </a:xfrm>
          <a:prstGeom prst="rect">
            <a:avLst/>
          </a:prstGeom>
          <a:noFill/>
        </p:spPr>
        <p:txBody>
          <a:bodyPr wrap="square">
            <a:spAutoFit/>
          </a:bodyPr>
          <a:lstStyle/>
          <a:p>
            <a:r>
              <a:rPr lang="en-US" altLang="en-US" sz="1200" i="1" dirty="0">
                <a:solidFill>
                  <a:srgbClr val="000000"/>
                </a:solidFill>
                <a:latin typeface="Arial" pitchFamily="34" charset="0"/>
                <a:ea typeface="ＭＳ Ｐゴシック" pitchFamily="34" charset="-128"/>
              </a:rPr>
              <a:t>“</a:t>
            </a:r>
            <a:r>
              <a:rPr lang="en-US" sz="1200" i="1" dirty="0">
                <a:solidFill>
                  <a:srgbClr val="000000"/>
                </a:solidFill>
                <a:latin typeface="Arial" pitchFamily="34" charset="0"/>
                <a:ea typeface="ＭＳ Ｐゴシック" pitchFamily="34" charset="-128"/>
              </a:rPr>
              <a:t>The views, opinions and findings contained in this report are those of the authors(s) and should not be construed as an official Department of the Army position, policy or decision, unless so designated by other official documentation.</a:t>
            </a:r>
            <a:r>
              <a:rPr lang="en-US" altLang="en-US" sz="1200" i="1" dirty="0">
                <a:solidFill>
                  <a:srgbClr val="000000"/>
                </a:solidFill>
                <a:latin typeface="Arial" pitchFamily="34" charset="0"/>
                <a:ea typeface="ＭＳ Ｐゴシック" pitchFamily="34" charset="-128"/>
              </a:rPr>
              <a:t>”</a:t>
            </a:r>
            <a:endParaRPr lang="en-US" sz="1200" i="1" dirty="0">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40437189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3" name="Slide Number Placeholder 5"/>
          <p:cNvSpPr>
            <a:spLocks noGrp="1"/>
          </p:cNvSpPr>
          <p:nvPr>
            <p:ph type="sldNum" sz="quarter" idx="11"/>
          </p:nvPr>
        </p:nvSpPr>
        <p:spPr/>
        <p:txBody>
          <a:bodyPr/>
          <a:lstStyle>
            <a:lvl1pPr>
              <a:defRPr/>
            </a:lvl1pPr>
          </a:lstStyle>
          <a:p>
            <a:fld id="{80DD7862-628A-4EC2-9AFF-4F23903537D2}" type="slidenum">
              <a:rPr lang="en-US"/>
              <a:pPr/>
              <a:t>‹#›</a:t>
            </a:fld>
            <a:endParaRPr lang="en-US"/>
          </a:p>
        </p:txBody>
      </p:sp>
    </p:spTree>
    <p:extLst>
      <p:ext uri="{BB962C8B-B14F-4D97-AF65-F5344CB8AC3E}">
        <p14:creationId xmlns:p14="http://schemas.microsoft.com/office/powerpoint/2010/main" val="2631490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309986" y="6470426"/>
            <a:ext cx="2900362" cy="217493"/>
          </a:xfrm>
          <a:prstGeom prst="rect">
            <a:avLst/>
          </a:prstGeom>
        </p:spPr>
        <p:txBody>
          <a:bodyPr/>
          <a:lstStyle>
            <a:lvl1pPr>
              <a:defRPr>
                <a:solidFill>
                  <a:schemeClr val="bg1"/>
                </a:solidFill>
              </a:defRPr>
            </a:lvl1pPr>
          </a:lstStyle>
          <a:p>
            <a:pPr>
              <a:defRPr/>
            </a:pPr>
            <a:r>
              <a:rPr lang="en-US" dirty="0" smtClean="0">
                <a:solidFill>
                  <a:srgbClr val="83847A"/>
                </a:solidFill>
              </a:rPr>
              <a:t>File Name</a:t>
            </a:r>
            <a:endParaRPr lang="en-US" dirty="0">
              <a:solidFill>
                <a:srgbClr val="83847A"/>
              </a:solidFill>
            </a:endParaRPr>
          </a:p>
        </p:txBody>
      </p:sp>
      <p:sp>
        <p:nvSpPr>
          <p:cNvPr id="3" name="Slide Number Placeholder 3"/>
          <p:cNvSpPr>
            <a:spLocks noGrp="1"/>
          </p:cNvSpPr>
          <p:nvPr>
            <p:ph type="sldNum" sz="quarter" idx="11"/>
          </p:nvPr>
        </p:nvSpPr>
        <p:spPr/>
        <p:txBody>
          <a:bodyPr/>
          <a:lstStyle>
            <a:lvl1pPr>
              <a:defRPr>
                <a:solidFill>
                  <a:schemeClr val="bg1"/>
                </a:solidFill>
              </a:defRPr>
            </a:lvl1pPr>
          </a:lstStyle>
          <a:p>
            <a:fld id="{251E400F-A7F1-4EA8-93DC-39E6F5A643D7}" type="slidenum">
              <a:rPr lang="en-US" smtClean="0">
                <a:solidFill>
                  <a:srgbClr val="83847A"/>
                </a:solidFill>
              </a:rPr>
              <a:pPr/>
              <a:t>‹#›</a:t>
            </a:fld>
            <a:endParaRPr lang="en-US" dirty="0">
              <a:solidFill>
                <a:srgbClr val="83847A"/>
              </a:solidFill>
            </a:endParaRPr>
          </a:p>
        </p:txBody>
      </p:sp>
    </p:spTree>
    <p:extLst>
      <p:ext uri="{BB962C8B-B14F-4D97-AF65-F5344CB8AC3E}">
        <p14:creationId xmlns:p14="http://schemas.microsoft.com/office/powerpoint/2010/main" val="29167631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White 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309986" y="6470426"/>
            <a:ext cx="2900362" cy="217493"/>
          </a:xfrm>
          <a:prstGeom prst="rect">
            <a:avLst/>
          </a:prstGeom>
        </p:spPr>
        <p:txBody>
          <a:bodyPr/>
          <a:lstStyle>
            <a:lvl1pPr>
              <a:defRPr>
                <a:solidFill>
                  <a:schemeClr val="tx2">
                    <a:lumMod val="95000"/>
                  </a:schemeClr>
                </a:solidFill>
              </a:defRPr>
            </a:lvl1pPr>
          </a:lstStyle>
          <a:p>
            <a:pPr>
              <a:defRPr/>
            </a:pPr>
            <a:r>
              <a:rPr lang="en-US" smtClean="0">
                <a:solidFill>
                  <a:srgbClr val="FFFFFF">
                    <a:lumMod val="95000"/>
                  </a:srgbClr>
                </a:solidFill>
              </a:rPr>
              <a:t>File Name</a:t>
            </a:r>
            <a:endParaRPr lang="en-US">
              <a:solidFill>
                <a:srgbClr val="FFFFFF">
                  <a:lumMod val="95000"/>
                </a:srgbClr>
              </a:solidFill>
            </a:endParaRPr>
          </a:p>
        </p:txBody>
      </p:sp>
      <p:sp>
        <p:nvSpPr>
          <p:cNvPr id="3" name="Slide Number Placeholder 3"/>
          <p:cNvSpPr>
            <a:spLocks noGrp="1"/>
          </p:cNvSpPr>
          <p:nvPr>
            <p:ph type="sldNum" sz="quarter" idx="11"/>
          </p:nvPr>
        </p:nvSpPr>
        <p:spPr/>
        <p:txBody>
          <a:bodyPr/>
          <a:lstStyle>
            <a:lvl1pPr>
              <a:defRPr>
                <a:solidFill>
                  <a:schemeClr val="tx2">
                    <a:lumMod val="95000"/>
                  </a:schemeClr>
                </a:solidFill>
              </a:defRPr>
            </a:lvl1pPr>
          </a:lstStyle>
          <a:p>
            <a:fld id="{251E400F-A7F1-4EA8-93DC-39E6F5A643D7}" type="slidenum">
              <a:rPr lang="en-US" smtClean="0">
                <a:solidFill>
                  <a:srgbClr val="FFFFFF">
                    <a:lumMod val="95000"/>
                  </a:srgbClr>
                </a:solidFill>
              </a:rPr>
              <a:pPr/>
              <a:t>‹#›</a:t>
            </a:fld>
            <a:endParaRPr lang="en-US">
              <a:solidFill>
                <a:srgbClr val="FFFFFF">
                  <a:lumMod val="95000"/>
                </a:srgbClr>
              </a:solidFill>
            </a:endParaRPr>
          </a:p>
        </p:txBody>
      </p:sp>
    </p:spTree>
    <p:extLst>
      <p:ext uri="{BB962C8B-B14F-4D97-AF65-F5344CB8AC3E}">
        <p14:creationId xmlns:p14="http://schemas.microsoft.com/office/powerpoint/2010/main" val="13098274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
        <p:nvSpPr>
          <p:cNvPr id="3" name="Slide Number Placeholder 2"/>
          <p:cNvSpPr>
            <a:spLocks noGrp="1"/>
          </p:cNvSpPr>
          <p:nvPr>
            <p:ph type="sldNum" sz="quarter" idx="11"/>
          </p:nvPr>
        </p:nvSpPr>
        <p:spPr/>
        <p:txBody>
          <a:bodyPr/>
          <a:lstStyle/>
          <a:p>
            <a:fld id="{139BD942-CC14-44A4-87FB-46239297AFE5}" type="slidenum">
              <a:rPr lang="en-US" smtClean="0"/>
              <a:pPr/>
              <a:t>‹#›</a:t>
            </a:fld>
            <a:endParaRPr lang="en-US"/>
          </a:p>
        </p:txBody>
      </p:sp>
    </p:spTree>
    <p:extLst>
      <p:ext uri="{BB962C8B-B14F-4D97-AF65-F5344CB8AC3E}">
        <p14:creationId xmlns:p14="http://schemas.microsoft.com/office/powerpoint/2010/main" val="19402196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 Background 2">
    <p:spTree>
      <p:nvGrpSpPr>
        <p:cNvPr id="1" name=""/>
        <p:cNvGrpSpPr/>
        <p:nvPr/>
      </p:nvGrpSpPr>
      <p:grpSpPr>
        <a:xfrm>
          <a:off x="0" y="0"/>
          <a:ext cx="0" cy="0"/>
          <a:chOff x="0" y="0"/>
          <a:chExt cx="0" cy="0"/>
        </a:xfrm>
      </p:grpSpPr>
      <p:sp>
        <p:nvSpPr>
          <p:cNvPr id="5" name="Rounded Rectangle 4"/>
          <p:cNvSpPr/>
          <p:nvPr userDrawn="1"/>
        </p:nvSpPr>
        <p:spPr>
          <a:xfrm>
            <a:off x="202702" y="165779"/>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userDrawn="1">
            <p:ph type="ftr" sz="quarter" idx="11"/>
          </p:nvPr>
        </p:nvSpPr>
        <p:spPr>
          <a:xfrm>
            <a:off x="123825" y="6356350"/>
            <a:ext cx="3160713" cy="365125"/>
          </a:xfrm>
          <a:prstGeom prst="rect">
            <a:avLst/>
          </a:prstGeom>
        </p:spPr>
        <p:txBody>
          <a:bodyPr/>
          <a:lstStyle/>
          <a:p>
            <a:r>
              <a:rPr lang="en-US" smtClean="0">
                <a:solidFill>
                  <a:srgbClr val="FFFFFF"/>
                </a:solidFill>
              </a:rPr>
              <a:t>File Name</a:t>
            </a:r>
            <a:endParaRPr lang="en-US" dirty="0">
              <a:solidFill>
                <a:srgbClr val="FFFFFF"/>
              </a:solidFill>
            </a:endParaRPr>
          </a:p>
        </p:txBody>
      </p:sp>
    </p:spTree>
    <p:extLst>
      <p:ext uri="{BB962C8B-B14F-4D97-AF65-F5344CB8AC3E}">
        <p14:creationId xmlns:p14="http://schemas.microsoft.com/office/powerpoint/2010/main" val="2242102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8601934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pPr>
              <a:defRPr/>
            </a:pPr>
            <a:fld id="{764E6CBC-CC34-4D2A-AB21-DF8FF613C755}" type="slidenum">
              <a:rPr lang="en-US"/>
              <a:pPr>
                <a:defRPr/>
              </a:pPr>
              <a:t>‹#›</a:t>
            </a:fld>
            <a:endParaRPr lang="en-US"/>
          </a:p>
        </p:txBody>
      </p:sp>
    </p:spTree>
    <p:extLst>
      <p:ext uri="{BB962C8B-B14F-4D97-AF65-F5344CB8AC3E}">
        <p14:creationId xmlns:p14="http://schemas.microsoft.com/office/powerpoint/2010/main" val="3234946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4172414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numCol="2"/>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5248840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numCol="3"/>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9714706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Background 2 80%">
    <p:spTree>
      <p:nvGrpSpPr>
        <p:cNvPr id="1" name=""/>
        <p:cNvGrpSpPr/>
        <p:nvPr/>
      </p:nvGrpSpPr>
      <p:grpSpPr>
        <a:xfrm>
          <a:off x="0" y="0"/>
          <a:ext cx="0" cy="0"/>
          <a:chOff x="0" y="0"/>
          <a:chExt cx="0" cy="0"/>
        </a:xfrm>
      </p:grpSpPr>
      <p:sp>
        <p:nvSpPr>
          <p:cNvPr id="11" name="Rounded Rectangle 10"/>
          <p:cNvSpPr/>
          <p:nvPr userDrawn="1"/>
        </p:nvSpPr>
        <p:spPr>
          <a:xfrm>
            <a:off x="202702" y="161925"/>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userDrawn="1">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Tree>
    <p:extLst>
      <p:ext uri="{BB962C8B-B14F-4D97-AF65-F5344CB8AC3E}">
        <p14:creationId xmlns:p14="http://schemas.microsoft.com/office/powerpoint/2010/main" val="23409742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hort 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1"/>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087682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hort 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2"/>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1226585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hort 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3"/>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6572332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5834379"/>
            <a:ext cx="6353175" cy="328296"/>
          </a:xfrm>
          <a:prstGeom prst="rect">
            <a:avLst/>
          </a:prstGeom>
          <a:noFill/>
          <a:ln w="9525">
            <a:noFill/>
            <a:miter lim="800000"/>
            <a:headEnd/>
            <a:tailEnd/>
          </a:ln>
        </p:spPr>
        <p:txBody>
          <a:bodyPr lIns="91440" tIns="0" numCol="1"/>
          <a:lstStyle>
            <a:lvl1pPr marL="0" indent="0">
              <a:buNone/>
              <a:defRPr sz="1600">
                <a:solidFill>
                  <a:schemeClr val="tx1">
                    <a:lumMod val="75000"/>
                    <a:lumOff val="25000"/>
                  </a:schemeClr>
                </a:solidFill>
              </a:defRPr>
            </a:lvl1pPr>
            <a:lvl2pPr>
              <a:defRPr sz="2400">
                <a:solidFill>
                  <a:srgbClr val="83847A"/>
                </a:solidFill>
              </a:defRPr>
            </a:lvl2pPr>
            <a:lvl3pPr>
              <a:defRPr sz="2000">
                <a:solidFill>
                  <a:srgbClr val="83847A"/>
                </a:solidFill>
              </a:defRPr>
            </a:lvl3pPr>
            <a:lvl4pPr>
              <a:defRPr sz="2000">
                <a:solidFill>
                  <a:srgbClr val="83847A"/>
                </a:solidFill>
              </a:defRPr>
            </a:lvl4pPr>
            <a:lvl5pPr>
              <a:defRPr sz="2000">
                <a:solidFill>
                  <a:srgbClr val="83847A"/>
                </a:solidFill>
              </a:defRPr>
            </a:lvl5pPr>
          </a:lstStyle>
          <a:p>
            <a:pPr lvl="0"/>
            <a:r>
              <a:rPr lang="en-US" noProof="0" dirty="0" smtClean="0"/>
              <a:t>Click to edit Master text styles</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304800" y="942975"/>
            <a:ext cx="8382000" cy="4761228"/>
          </a:xfrm>
        </p:spPr>
        <p:txBody>
          <a:bodyPr/>
          <a:lstStyle/>
          <a:p>
            <a:endParaRPr lang="en-US"/>
          </a:p>
        </p:txBody>
      </p:sp>
    </p:spTree>
    <p:extLst>
      <p:ext uri="{BB962C8B-B14F-4D97-AF65-F5344CB8AC3E}">
        <p14:creationId xmlns:p14="http://schemas.microsoft.com/office/powerpoint/2010/main" val="3476783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4114800"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225550"/>
            <a:ext cx="4114800"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41712011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6" name="Text Placeholder 3"/>
          <p:cNvSpPr>
            <a:spLocks noGrp="1"/>
          </p:cNvSpPr>
          <p:nvPr>
            <p:ph type="body" sz="quarter" idx="3"/>
          </p:nvPr>
        </p:nvSpPr>
        <p:spPr>
          <a:xfrm>
            <a:off x="4572000" y="1230511"/>
            <a:ext cx="4114800" cy="663266"/>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9" name="Text Placeholder 3"/>
          <p:cNvSpPr>
            <a:spLocks noGrp="1"/>
          </p:cNvSpPr>
          <p:nvPr>
            <p:ph type="body" sz="quarter" idx="13"/>
          </p:nvPr>
        </p:nvSpPr>
        <p:spPr>
          <a:xfrm>
            <a:off x="304800" y="1230511"/>
            <a:ext cx="4114800" cy="666241"/>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3" name="Content Placeholder 2"/>
          <p:cNvSpPr>
            <a:spLocks noGrp="1"/>
          </p:cNvSpPr>
          <p:nvPr>
            <p:ph sz="quarter" idx="15"/>
          </p:nvPr>
        </p:nvSpPr>
        <p:spPr>
          <a:xfrm>
            <a:off x="304800" y="1981200"/>
            <a:ext cx="4114800" cy="3962400"/>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981200"/>
            <a:ext cx="4114800" cy="3962400"/>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26142186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2695575"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3095625" y="1225550"/>
            <a:ext cx="5591175"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3276578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225550"/>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304800" y="3597275"/>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quarter" idx="19"/>
          </p:nvPr>
        </p:nvSpPr>
        <p:spPr>
          <a:xfrm>
            <a:off x="4572000" y="3597275"/>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304800" y="3549650"/>
            <a:ext cx="838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492895" y="1225550"/>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781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4572000" y="942975"/>
            <a:ext cx="4114800" cy="663266"/>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7" name="Text Placeholder 3"/>
          <p:cNvSpPr>
            <a:spLocks noGrp="1"/>
          </p:cNvSpPr>
          <p:nvPr>
            <p:ph type="body" sz="quarter" idx="13"/>
          </p:nvPr>
        </p:nvSpPr>
        <p:spPr>
          <a:xfrm>
            <a:off x="304800" y="942975"/>
            <a:ext cx="4114800" cy="666241"/>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8" name="Content Placeholder 2"/>
          <p:cNvSpPr>
            <a:spLocks noGrp="1"/>
          </p:cNvSpPr>
          <p:nvPr>
            <p:ph sz="quarter" idx="15"/>
          </p:nvPr>
        </p:nvSpPr>
        <p:spPr>
          <a:xfrm>
            <a:off x="304800" y="1693664"/>
            <a:ext cx="4114800" cy="4230886"/>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6"/>
          </p:nvPr>
        </p:nvSpPr>
        <p:spPr>
          <a:xfrm>
            <a:off x="4572000" y="1693664"/>
            <a:ext cx="4114800" cy="4230886"/>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7703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hort 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8" name="Content Placeholder 2"/>
          <p:cNvSpPr>
            <a:spLocks noGrp="1"/>
          </p:cNvSpPr>
          <p:nvPr>
            <p:ph sz="quarter" idx="15"/>
          </p:nvPr>
        </p:nvSpPr>
        <p:spPr>
          <a:xfrm>
            <a:off x="304800" y="942975"/>
            <a:ext cx="4114800" cy="4981575"/>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6"/>
          </p:nvPr>
        </p:nvSpPr>
        <p:spPr>
          <a:xfrm>
            <a:off x="4572000" y="942975"/>
            <a:ext cx="4114800" cy="4981575"/>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05204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ackground 1 15%">
    <p:spTree>
      <p:nvGrpSpPr>
        <p:cNvPr id="1" name=""/>
        <p:cNvGrpSpPr/>
        <p:nvPr/>
      </p:nvGrpSpPr>
      <p:grpSpPr>
        <a:xfrm>
          <a:off x="0" y="0"/>
          <a:ext cx="0" cy="0"/>
          <a:chOff x="0" y="0"/>
          <a:chExt cx="0" cy="0"/>
        </a:xfrm>
      </p:grpSpPr>
      <p:sp>
        <p:nvSpPr>
          <p:cNvPr id="10" name="Rounded Rectangle 9"/>
          <p:cNvSpPr/>
          <p:nvPr userDrawn="1"/>
        </p:nvSpPr>
        <p:spPr>
          <a:xfrm>
            <a:off x="202702" y="161925"/>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
        <p:nvSpPr>
          <p:cNvPr id="14" name="TextBox 13"/>
          <p:cNvSpPr txBox="1"/>
          <p:nvPr userDrawn="1"/>
        </p:nvSpPr>
        <p:spPr>
          <a:xfrm>
            <a:off x="457200" y="5525353"/>
            <a:ext cx="4316413" cy="830997"/>
          </a:xfrm>
          <a:prstGeom prst="rect">
            <a:avLst/>
          </a:prstGeom>
          <a:noFill/>
        </p:spPr>
        <p:txBody>
          <a:bodyPr wrap="square">
            <a:spAutoFit/>
          </a:bodyPr>
          <a:lstStyle/>
          <a:p>
            <a:r>
              <a:rPr lang="en-US" altLang="en-US" sz="1200" i="1" dirty="0">
                <a:solidFill>
                  <a:srgbClr val="000000"/>
                </a:solidFill>
                <a:latin typeface="Arial" pitchFamily="34" charset="0"/>
                <a:ea typeface="ＭＳ Ｐゴシック" pitchFamily="34" charset="-128"/>
              </a:rPr>
              <a:t>“</a:t>
            </a:r>
            <a:r>
              <a:rPr lang="en-US" sz="1200" i="1" dirty="0">
                <a:solidFill>
                  <a:srgbClr val="000000"/>
                </a:solidFill>
                <a:latin typeface="Arial" pitchFamily="34" charset="0"/>
                <a:ea typeface="ＭＳ Ｐゴシック" pitchFamily="34" charset="-128"/>
              </a:rPr>
              <a:t>The views, opinions and findings contained in this report are those of the authors(s) and should not be construed as an official Department of the Army position, policy or decision, unless so designated by other official documentation.</a:t>
            </a:r>
            <a:r>
              <a:rPr lang="en-US" altLang="en-US" sz="1200" i="1" dirty="0">
                <a:solidFill>
                  <a:srgbClr val="000000"/>
                </a:solidFill>
                <a:latin typeface="Arial" pitchFamily="34" charset="0"/>
                <a:ea typeface="ＭＳ Ｐゴシック" pitchFamily="34" charset="-128"/>
              </a:rPr>
              <a:t>”</a:t>
            </a:r>
            <a:endParaRPr lang="en-US" sz="1200" i="1" dirty="0">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24077782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hort 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7" name="Content Placeholder 2"/>
          <p:cNvSpPr>
            <a:spLocks noGrp="1"/>
          </p:cNvSpPr>
          <p:nvPr>
            <p:ph sz="quarter" idx="15"/>
          </p:nvPr>
        </p:nvSpPr>
        <p:spPr>
          <a:xfrm>
            <a:off x="304800" y="942975"/>
            <a:ext cx="2695575" cy="5000625"/>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3095625" y="942975"/>
            <a:ext cx="5591175" cy="5000625"/>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11010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hort 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16" name="Content Placeholder 2"/>
          <p:cNvSpPr>
            <a:spLocks noGrp="1"/>
          </p:cNvSpPr>
          <p:nvPr>
            <p:ph sz="quarter" idx="15"/>
          </p:nvPr>
        </p:nvSpPr>
        <p:spPr>
          <a:xfrm>
            <a:off x="304800" y="942975"/>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sz="quarter" idx="16"/>
          </p:nvPr>
        </p:nvSpPr>
        <p:spPr>
          <a:xfrm>
            <a:off x="4572000" y="942975"/>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2"/>
          <p:cNvSpPr>
            <a:spLocks noGrp="1"/>
          </p:cNvSpPr>
          <p:nvPr>
            <p:ph sz="quarter" idx="18"/>
          </p:nvPr>
        </p:nvSpPr>
        <p:spPr>
          <a:xfrm>
            <a:off x="304800" y="3459480"/>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sz="quarter" idx="19"/>
          </p:nvPr>
        </p:nvSpPr>
        <p:spPr>
          <a:xfrm>
            <a:off x="4572000" y="3459480"/>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p:cNvCxnSpPr/>
          <p:nvPr userDrawn="1"/>
        </p:nvCxnSpPr>
        <p:spPr>
          <a:xfrm>
            <a:off x="304800" y="3409950"/>
            <a:ext cx="838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492895" y="942975"/>
            <a:ext cx="0" cy="493966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8538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286001"/>
            <a:ext cx="8382000" cy="1285874"/>
          </a:xfrm>
          <a:prstGeom prst="rect">
            <a:avLst/>
          </a:prstGeom>
          <a:noFill/>
          <a:ln w="9525">
            <a:noFill/>
            <a:miter lim="800000"/>
            <a:headEnd/>
            <a:tailEnd/>
          </a:ln>
        </p:spPr>
        <p:txBody>
          <a:bodyPr anchor="b"/>
          <a:lstStyle>
            <a:lvl1pPr>
              <a:defRPr sz="3600" baseline="0">
                <a:solidFill>
                  <a:schemeClr val="tx1">
                    <a:lumMod val="75000"/>
                    <a:lumOff val="25000"/>
                  </a:schemeClr>
                </a:solidFill>
              </a:defRPr>
            </a:lvl1pPr>
          </a:lstStyle>
          <a:p>
            <a:pPr lvl="0"/>
            <a:r>
              <a:rPr lang="en-US" dirty="0" smtClean="0"/>
              <a:t>Click to edit Master title style</a:t>
            </a:r>
          </a:p>
        </p:txBody>
      </p:sp>
      <p:sp>
        <p:nvSpPr>
          <p:cNvPr id="6" name="Text Placeholder 5"/>
          <p:cNvSpPr>
            <a:spLocks noGrp="1"/>
          </p:cNvSpPr>
          <p:nvPr>
            <p:ph type="body" sz="quarter" idx="12"/>
          </p:nvPr>
        </p:nvSpPr>
        <p:spPr>
          <a:xfrm>
            <a:off x="304800" y="3687763"/>
            <a:ext cx="8382000" cy="854075"/>
          </a:xfrm>
        </p:spPr>
        <p:txBody>
          <a:bodyPr/>
          <a:lstStyle>
            <a:lvl1pPr marL="0" indent="0">
              <a:defRPr>
                <a:solidFill>
                  <a:schemeClr val="tx1">
                    <a:lumMod val="75000"/>
                    <a:lumOff val="25000"/>
                  </a:schemeClr>
                </a:solidFill>
              </a:defRPr>
            </a:lvl1pPr>
          </a:lstStyle>
          <a:p>
            <a:pPr lvl="0"/>
            <a:r>
              <a:rPr lang="en-US" dirty="0" smtClean="0"/>
              <a:t>Click to edit Master text styles</a:t>
            </a:r>
          </a:p>
        </p:txBody>
      </p:sp>
      <p:sp>
        <p:nvSpPr>
          <p:cNvPr id="4" name="Footer Placeholder 4"/>
          <p:cNvSpPr>
            <a:spLocks noGrp="1"/>
          </p:cNvSpPr>
          <p:nvPr>
            <p:ph type="ftr" sz="quarter" idx="13"/>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30507883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no Sub-Head">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286001"/>
            <a:ext cx="8382000" cy="1285874"/>
          </a:xfrm>
          <a:prstGeom prst="rect">
            <a:avLst/>
          </a:prstGeom>
          <a:noFill/>
          <a:ln w="9525">
            <a:noFill/>
            <a:miter lim="800000"/>
            <a:headEnd/>
            <a:tailEnd/>
          </a:ln>
        </p:spPr>
        <p:txBody>
          <a:bodyPr anchor="b"/>
          <a:lstStyle>
            <a:lvl1pPr>
              <a:defRPr sz="3600"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3"/>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17044873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4" name="Slide Number Placeholder 5"/>
          <p:cNvSpPr>
            <a:spLocks noGrp="1"/>
          </p:cNvSpPr>
          <p:nvPr>
            <p:ph type="sldNum" sz="quarter" idx="11"/>
          </p:nvPr>
        </p:nvSpPr>
        <p:spPr/>
        <p:txBody>
          <a:bodyPr/>
          <a:lstStyle>
            <a:lvl1pPr>
              <a:defRPr/>
            </a:lvl1pPr>
          </a:lstStyle>
          <a:p>
            <a:fld id="{B694574C-E5D2-4987-ADCE-9F4F1F300184}" type="slidenum">
              <a:rPr lang="en-US"/>
              <a:pPr/>
              <a:t>‹#›</a:t>
            </a:fld>
            <a:endParaRPr lang="en-US"/>
          </a:p>
        </p:txBody>
      </p:sp>
    </p:spTree>
    <p:extLst>
      <p:ext uri="{BB962C8B-B14F-4D97-AF65-F5344CB8AC3E}">
        <p14:creationId xmlns:p14="http://schemas.microsoft.com/office/powerpoint/2010/main" val="2360706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4446088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3" name="Slide Number Placeholder 5"/>
          <p:cNvSpPr>
            <a:spLocks noGrp="1"/>
          </p:cNvSpPr>
          <p:nvPr>
            <p:ph type="sldNum" sz="quarter" idx="11"/>
          </p:nvPr>
        </p:nvSpPr>
        <p:spPr/>
        <p:txBody>
          <a:bodyPr/>
          <a:lstStyle>
            <a:lvl1pPr>
              <a:defRPr/>
            </a:lvl1pPr>
          </a:lstStyle>
          <a:p>
            <a:fld id="{80DD7862-628A-4EC2-9AFF-4F23903537D2}" type="slidenum">
              <a:rPr lang="en-US"/>
              <a:pPr/>
              <a:t>‹#›</a:t>
            </a:fld>
            <a:endParaRPr lang="en-US"/>
          </a:p>
        </p:txBody>
      </p:sp>
    </p:spTree>
    <p:extLst>
      <p:ext uri="{BB962C8B-B14F-4D97-AF65-F5344CB8AC3E}">
        <p14:creationId xmlns:p14="http://schemas.microsoft.com/office/powerpoint/2010/main" val="34011494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309986" y="6470426"/>
            <a:ext cx="2900362" cy="217493"/>
          </a:xfrm>
          <a:prstGeom prst="rect">
            <a:avLst/>
          </a:prstGeom>
        </p:spPr>
        <p:txBody>
          <a:bodyPr/>
          <a:lstStyle>
            <a:lvl1pPr>
              <a:defRPr>
                <a:solidFill>
                  <a:schemeClr val="bg1"/>
                </a:solidFill>
              </a:defRPr>
            </a:lvl1pPr>
          </a:lstStyle>
          <a:p>
            <a:pPr>
              <a:defRPr/>
            </a:pPr>
            <a:r>
              <a:rPr lang="en-US" dirty="0" smtClean="0">
                <a:solidFill>
                  <a:srgbClr val="83847A"/>
                </a:solidFill>
              </a:rPr>
              <a:t>File Name</a:t>
            </a:r>
            <a:endParaRPr lang="en-US" dirty="0">
              <a:solidFill>
                <a:srgbClr val="83847A"/>
              </a:solidFill>
            </a:endParaRPr>
          </a:p>
        </p:txBody>
      </p:sp>
      <p:sp>
        <p:nvSpPr>
          <p:cNvPr id="3" name="Slide Number Placeholder 3"/>
          <p:cNvSpPr>
            <a:spLocks noGrp="1"/>
          </p:cNvSpPr>
          <p:nvPr>
            <p:ph type="sldNum" sz="quarter" idx="11"/>
          </p:nvPr>
        </p:nvSpPr>
        <p:spPr/>
        <p:txBody>
          <a:bodyPr/>
          <a:lstStyle>
            <a:lvl1pPr>
              <a:defRPr>
                <a:solidFill>
                  <a:schemeClr val="bg1"/>
                </a:solidFill>
              </a:defRPr>
            </a:lvl1pPr>
          </a:lstStyle>
          <a:p>
            <a:fld id="{251E400F-A7F1-4EA8-93DC-39E6F5A643D7}" type="slidenum">
              <a:rPr lang="en-US" smtClean="0">
                <a:solidFill>
                  <a:srgbClr val="83847A"/>
                </a:solidFill>
              </a:rPr>
              <a:pPr/>
              <a:t>‹#›</a:t>
            </a:fld>
            <a:endParaRPr lang="en-US" dirty="0">
              <a:solidFill>
                <a:srgbClr val="83847A"/>
              </a:solidFill>
            </a:endParaRPr>
          </a:p>
        </p:txBody>
      </p:sp>
    </p:spTree>
    <p:extLst>
      <p:ext uri="{BB962C8B-B14F-4D97-AF65-F5344CB8AC3E}">
        <p14:creationId xmlns:p14="http://schemas.microsoft.com/office/powerpoint/2010/main" val="34755253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White 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309986" y="6470426"/>
            <a:ext cx="2900362" cy="217493"/>
          </a:xfrm>
          <a:prstGeom prst="rect">
            <a:avLst/>
          </a:prstGeom>
        </p:spPr>
        <p:txBody>
          <a:bodyPr/>
          <a:lstStyle>
            <a:lvl1pPr>
              <a:defRPr>
                <a:solidFill>
                  <a:schemeClr val="tx2">
                    <a:lumMod val="95000"/>
                  </a:schemeClr>
                </a:solidFill>
              </a:defRPr>
            </a:lvl1pPr>
          </a:lstStyle>
          <a:p>
            <a:pPr>
              <a:defRPr/>
            </a:pPr>
            <a:r>
              <a:rPr lang="en-US" smtClean="0">
                <a:solidFill>
                  <a:srgbClr val="FFFFFF">
                    <a:lumMod val="95000"/>
                  </a:srgbClr>
                </a:solidFill>
              </a:rPr>
              <a:t>File Name</a:t>
            </a:r>
            <a:endParaRPr lang="en-US">
              <a:solidFill>
                <a:srgbClr val="FFFFFF">
                  <a:lumMod val="95000"/>
                </a:srgbClr>
              </a:solidFill>
            </a:endParaRPr>
          </a:p>
        </p:txBody>
      </p:sp>
      <p:sp>
        <p:nvSpPr>
          <p:cNvPr id="3" name="Slide Number Placeholder 3"/>
          <p:cNvSpPr>
            <a:spLocks noGrp="1"/>
          </p:cNvSpPr>
          <p:nvPr>
            <p:ph type="sldNum" sz="quarter" idx="11"/>
          </p:nvPr>
        </p:nvSpPr>
        <p:spPr/>
        <p:txBody>
          <a:bodyPr/>
          <a:lstStyle>
            <a:lvl1pPr>
              <a:defRPr>
                <a:solidFill>
                  <a:schemeClr val="tx2">
                    <a:lumMod val="95000"/>
                  </a:schemeClr>
                </a:solidFill>
              </a:defRPr>
            </a:lvl1pPr>
          </a:lstStyle>
          <a:p>
            <a:fld id="{251E400F-A7F1-4EA8-93DC-39E6F5A643D7}" type="slidenum">
              <a:rPr lang="en-US" smtClean="0">
                <a:solidFill>
                  <a:srgbClr val="FFFFFF">
                    <a:lumMod val="95000"/>
                  </a:srgbClr>
                </a:solidFill>
              </a:rPr>
              <a:pPr/>
              <a:t>‹#›</a:t>
            </a:fld>
            <a:endParaRPr lang="en-US">
              <a:solidFill>
                <a:srgbClr val="FFFFFF">
                  <a:lumMod val="95000"/>
                </a:srgbClr>
              </a:solidFill>
            </a:endParaRPr>
          </a:p>
        </p:txBody>
      </p:sp>
    </p:spTree>
    <p:extLst>
      <p:ext uri="{BB962C8B-B14F-4D97-AF65-F5344CB8AC3E}">
        <p14:creationId xmlns:p14="http://schemas.microsoft.com/office/powerpoint/2010/main" val="7863915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
        <p:nvSpPr>
          <p:cNvPr id="3" name="Slide Number Placeholder 2"/>
          <p:cNvSpPr>
            <a:spLocks noGrp="1"/>
          </p:cNvSpPr>
          <p:nvPr>
            <p:ph type="sldNum" sz="quarter" idx="11"/>
          </p:nvPr>
        </p:nvSpPr>
        <p:spPr/>
        <p:txBody>
          <a:bodyPr/>
          <a:lstStyle/>
          <a:p>
            <a:fld id="{139BD942-CC14-44A4-87FB-46239297AFE5}" type="slidenum">
              <a:rPr lang="en-US" smtClean="0"/>
              <a:pPr/>
              <a:t>‹#›</a:t>
            </a:fld>
            <a:endParaRPr lang="en-US"/>
          </a:p>
        </p:txBody>
      </p:sp>
    </p:spTree>
    <p:extLst>
      <p:ext uri="{BB962C8B-B14F-4D97-AF65-F5344CB8AC3E}">
        <p14:creationId xmlns:p14="http://schemas.microsoft.com/office/powerpoint/2010/main" val="3115044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Background 1 15%">
    <p:spTree>
      <p:nvGrpSpPr>
        <p:cNvPr id="1" name=""/>
        <p:cNvGrpSpPr/>
        <p:nvPr/>
      </p:nvGrpSpPr>
      <p:grpSpPr>
        <a:xfrm>
          <a:off x="0" y="0"/>
          <a:ext cx="0" cy="0"/>
          <a:chOff x="0" y="0"/>
          <a:chExt cx="0" cy="0"/>
        </a:xfrm>
      </p:grpSpPr>
      <p:sp>
        <p:nvSpPr>
          <p:cNvPr id="10" name="Rounded Rectangle 9"/>
          <p:cNvSpPr/>
          <p:nvPr userDrawn="1"/>
        </p:nvSpPr>
        <p:spPr>
          <a:xfrm>
            <a:off x="202702" y="161925"/>
            <a:ext cx="8103097"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Tree>
    <p:extLst>
      <p:ext uri="{BB962C8B-B14F-4D97-AF65-F5344CB8AC3E}">
        <p14:creationId xmlns:p14="http://schemas.microsoft.com/office/powerpoint/2010/main" val="1610357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pPr>
              <a:defRPr/>
            </a:pPr>
            <a:fld id="{764E6CBC-CC34-4D2A-AB21-DF8FF613C755}" type="slidenum">
              <a:rPr lang="en-US"/>
              <a:pPr>
                <a:defRPr/>
              </a:pPr>
              <a:t>‹#›</a:t>
            </a:fld>
            <a:endParaRPr lang="en-US"/>
          </a:p>
        </p:txBody>
      </p:sp>
    </p:spTree>
    <p:extLst>
      <p:ext uri="{BB962C8B-B14F-4D97-AF65-F5344CB8AC3E}">
        <p14:creationId xmlns:p14="http://schemas.microsoft.com/office/powerpoint/2010/main" val="3234946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 Background 2">
    <p:spTree>
      <p:nvGrpSpPr>
        <p:cNvPr id="1" name=""/>
        <p:cNvGrpSpPr/>
        <p:nvPr/>
      </p:nvGrpSpPr>
      <p:grpSpPr>
        <a:xfrm>
          <a:off x="0" y="0"/>
          <a:ext cx="0" cy="0"/>
          <a:chOff x="0" y="0"/>
          <a:chExt cx="0" cy="0"/>
        </a:xfrm>
      </p:grpSpPr>
      <p:sp>
        <p:nvSpPr>
          <p:cNvPr id="5" name="Rounded Rectangle 4"/>
          <p:cNvSpPr/>
          <p:nvPr userDrawn="1"/>
        </p:nvSpPr>
        <p:spPr>
          <a:xfrm>
            <a:off x="202702" y="165779"/>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userDrawn="1">
            <p:ph type="ftr" sz="quarter" idx="11"/>
          </p:nvPr>
        </p:nvSpPr>
        <p:spPr>
          <a:xfrm>
            <a:off x="123825" y="6356350"/>
            <a:ext cx="3160713" cy="365125"/>
          </a:xfrm>
          <a:prstGeom prst="rect">
            <a:avLst/>
          </a:prstGeom>
        </p:spPr>
        <p:txBody>
          <a:bodyPr/>
          <a:lstStyle/>
          <a:p>
            <a:r>
              <a:rPr lang="en-US" smtClean="0">
                <a:solidFill>
                  <a:srgbClr val="FFFFFF"/>
                </a:solidFill>
              </a:rPr>
              <a:t>File Name</a:t>
            </a:r>
            <a:endParaRPr lang="en-US" dirty="0">
              <a:solidFill>
                <a:srgbClr val="FFFFFF"/>
              </a:solidFill>
            </a:endParaRPr>
          </a:p>
        </p:txBody>
      </p:sp>
    </p:spTree>
    <p:extLst>
      <p:ext uri="{BB962C8B-B14F-4D97-AF65-F5344CB8AC3E}">
        <p14:creationId xmlns:p14="http://schemas.microsoft.com/office/powerpoint/2010/main" val="2242102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8601934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Background 2 40%">
    <p:spTree>
      <p:nvGrpSpPr>
        <p:cNvPr id="1" name=""/>
        <p:cNvGrpSpPr/>
        <p:nvPr/>
      </p:nvGrpSpPr>
      <p:grpSpPr>
        <a:xfrm>
          <a:off x="0" y="0"/>
          <a:ext cx="0" cy="0"/>
          <a:chOff x="0" y="0"/>
          <a:chExt cx="0" cy="0"/>
        </a:xfrm>
      </p:grpSpPr>
      <p:sp>
        <p:nvSpPr>
          <p:cNvPr id="10" name="Rounded Rectangle 9"/>
          <p:cNvSpPr/>
          <p:nvPr userDrawn="1"/>
        </p:nvSpPr>
        <p:spPr>
          <a:xfrm>
            <a:off x="202702" y="161925"/>
            <a:ext cx="8103097" cy="5207409"/>
          </a:xfrm>
          <a:prstGeom prst="roundRect">
            <a:avLst>
              <a:gd name="adj" fmla="val 25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p:ph type="body" sz="quarter" idx="12"/>
          </p:nvPr>
        </p:nvSpPr>
        <p:spPr>
          <a:xfrm>
            <a:off x="457199" y="3200400"/>
            <a:ext cx="6858001" cy="1562099"/>
          </a:xfrm>
        </p:spPr>
        <p:txBody>
          <a:bodyPr/>
          <a:lstStyle>
            <a:lvl1pPr>
              <a:defRPr>
                <a:solidFill>
                  <a:schemeClr val="tx1">
                    <a:lumMod val="75000"/>
                    <a:lumOff val="25000"/>
                  </a:schemeClr>
                </a:solidFill>
              </a:defRPr>
            </a:lvl1pPr>
          </a:lstStyle>
          <a:p>
            <a:pPr lvl="0"/>
            <a:r>
              <a:rPr lang="en-US" smtClean="0"/>
              <a:t>Click to edit Master text styles</a:t>
            </a:r>
          </a:p>
        </p:txBody>
      </p:sp>
      <p:sp>
        <p:nvSpPr>
          <p:cNvPr id="2" name="Title 1"/>
          <p:cNvSpPr>
            <a:spLocks noGrp="1"/>
          </p:cNvSpPr>
          <p:nvPr>
            <p:ph type="title"/>
          </p:nvPr>
        </p:nvSpPr>
        <p:spPr>
          <a:xfrm>
            <a:off x="457200" y="419100"/>
            <a:ext cx="6858000" cy="2552700"/>
          </a:xfrm>
        </p:spPr>
        <p:txBody>
          <a:bodyPr/>
          <a:lstStyle>
            <a:lvl1pPr>
              <a:defRPr>
                <a:solidFill>
                  <a:schemeClr val="tx1">
                    <a:lumMod val="75000"/>
                    <a:lumOff val="25000"/>
                  </a:schemeClr>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
        <p:nvSpPr>
          <p:cNvPr id="14" name="TextBox 13"/>
          <p:cNvSpPr txBox="1"/>
          <p:nvPr userDrawn="1"/>
        </p:nvSpPr>
        <p:spPr>
          <a:xfrm>
            <a:off x="457200" y="5525353"/>
            <a:ext cx="4316413" cy="830997"/>
          </a:xfrm>
          <a:prstGeom prst="rect">
            <a:avLst/>
          </a:prstGeom>
          <a:noFill/>
        </p:spPr>
        <p:txBody>
          <a:bodyPr wrap="square">
            <a:spAutoFit/>
          </a:bodyPr>
          <a:lstStyle/>
          <a:p>
            <a:r>
              <a:rPr lang="en-US" altLang="en-US" sz="1200" i="1" dirty="0">
                <a:solidFill>
                  <a:srgbClr val="000000"/>
                </a:solidFill>
                <a:latin typeface="Arial" pitchFamily="34" charset="0"/>
                <a:ea typeface="ＭＳ Ｐゴシック" pitchFamily="34" charset="-128"/>
              </a:rPr>
              <a:t>“</a:t>
            </a:r>
            <a:r>
              <a:rPr lang="en-US" sz="1200" i="1" dirty="0">
                <a:solidFill>
                  <a:srgbClr val="000000"/>
                </a:solidFill>
                <a:latin typeface="Arial" pitchFamily="34" charset="0"/>
                <a:ea typeface="ＭＳ Ｐゴシック" pitchFamily="34" charset="-128"/>
              </a:rPr>
              <a:t>The views, opinions and findings contained in this report are those of the authors(s) and should not be construed as an official Department of the Army position, policy or decision, unless so designated by other official documentation.</a:t>
            </a:r>
            <a:r>
              <a:rPr lang="en-US" altLang="en-US" sz="1200" i="1" dirty="0">
                <a:solidFill>
                  <a:srgbClr val="000000"/>
                </a:solidFill>
                <a:latin typeface="Arial" pitchFamily="34" charset="0"/>
                <a:ea typeface="ＭＳ Ｐゴシック" pitchFamily="34" charset="-128"/>
              </a:rPr>
              <a:t>”</a:t>
            </a:r>
            <a:endParaRPr lang="en-US" sz="1200" i="1" dirty="0">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3444214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Background 2 40%">
    <p:spTree>
      <p:nvGrpSpPr>
        <p:cNvPr id="1" name=""/>
        <p:cNvGrpSpPr/>
        <p:nvPr/>
      </p:nvGrpSpPr>
      <p:grpSpPr>
        <a:xfrm>
          <a:off x="0" y="0"/>
          <a:ext cx="0" cy="0"/>
          <a:chOff x="0" y="0"/>
          <a:chExt cx="0" cy="0"/>
        </a:xfrm>
      </p:grpSpPr>
      <p:sp>
        <p:nvSpPr>
          <p:cNvPr id="10" name="Rounded Rectangle 9"/>
          <p:cNvSpPr/>
          <p:nvPr userDrawn="1"/>
        </p:nvSpPr>
        <p:spPr>
          <a:xfrm>
            <a:off x="202702" y="161925"/>
            <a:ext cx="8103097" cy="5207409"/>
          </a:xfrm>
          <a:prstGeom prst="roundRect">
            <a:avLst>
              <a:gd name="adj" fmla="val 25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p:ph type="body" sz="quarter" idx="12"/>
          </p:nvPr>
        </p:nvSpPr>
        <p:spPr>
          <a:xfrm>
            <a:off x="457199" y="3200400"/>
            <a:ext cx="6858001" cy="1562099"/>
          </a:xfrm>
        </p:spPr>
        <p:txBody>
          <a:bodyPr/>
          <a:lstStyle>
            <a:lvl1pPr>
              <a:defRPr>
                <a:solidFill>
                  <a:schemeClr val="tx1">
                    <a:lumMod val="75000"/>
                    <a:lumOff val="25000"/>
                  </a:schemeClr>
                </a:solidFill>
              </a:defRPr>
            </a:lvl1pPr>
          </a:lstStyle>
          <a:p>
            <a:pPr lvl="0"/>
            <a:r>
              <a:rPr lang="en-US" smtClean="0"/>
              <a:t>Click to edit Master text styles</a:t>
            </a:r>
          </a:p>
        </p:txBody>
      </p:sp>
      <p:sp>
        <p:nvSpPr>
          <p:cNvPr id="2" name="Title 1"/>
          <p:cNvSpPr>
            <a:spLocks noGrp="1"/>
          </p:cNvSpPr>
          <p:nvPr>
            <p:ph type="title"/>
          </p:nvPr>
        </p:nvSpPr>
        <p:spPr>
          <a:xfrm>
            <a:off x="457200" y="419100"/>
            <a:ext cx="6858000" cy="2552700"/>
          </a:xfrm>
        </p:spPr>
        <p:txBody>
          <a:bodyPr/>
          <a:lstStyle>
            <a:lvl1pPr>
              <a:defRPr>
                <a:solidFill>
                  <a:schemeClr val="tx1">
                    <a:lumMod val="75000"/>
                    <a:lumOff val="25000"/>
                  </a:schemeClr>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Tree>
    <p:extLst>
      <p:ext uri="{BB962C8B-B14F-4D97-AF65-F5344CB8AC3E}">
        <p14:creationId xmlns:p14="http://schemas.microsoft.com/office/powerpoint/2010/main" val="33426594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pPr>
              <a:defRPr/>
            </a:pPr>
            <a:fld id="{764E6CBC-CC34-4D2A-AB21-DF8FF613C755}" type="slidenum">
              <a:rPr lang="en-US"/>
              <a:pPr>
                <a:defRPr/>
              </a:pPr>
              <a:t>‹#›</a:t>
            </a:fld>
            <a:endParaRPr lang="en-US"/>
          </a:p>
        </p:txBody>
      </p:sp>
    </p:spTree>
    <p:extLst>
      <p:ext uri="{BB962C8B-B14F-4D97-AF65-F5344CB8AC3E}">
        <p14:creationId xmlns:p14="http://schemas.microsoft.com/office/powerpoint/2010/main" val="3234946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4.tiff"/><Relationship Id="rId1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slideLayout" Target="../slideLayouts/slideLayout34.xml"/><Relationship Id="rId25" Type="http://schemas.openxmlformats.org/officeDocument/2006/relationships/slideLayout" Target="../slideLayouts/slideLayout35.xml"/><Relationship Id="rId26" Type="http://schemas.openxmlformats.org/officeDocument/2006/relationships/slideLayout" Target="../slideLayouts/slideLayout36.xml"/><Relationship Id="rId27" Type="http://schemas.openxmlformats.org/officeDocument/2006/relationships/theme" Target="../theme/theme2.xml"/><Relationship Id="rId28" Type="http://schemas.openxmlformats.org/officeDocument/2006/relationships/image" Target="../media/image1.png"/><Relationship Id="rId29" Type="http://schemas.openxmlformats.org/officeDocument/2006/relationships/image" Target="../media/image2.png"/><Relationship Id="rId30" Type="http://schemas.openxmlformats.org/officeDocument/2006/relationships/image" Target="../media/image5.png"/><Relationship Id="rId31" Type="http://schemas.openxmlformats.org/officeDocument/2006/relationships/image" Target="../media/image7.png"/><Relationship Id="rId32" Type="http://schemas.openxmlformats.org/officeDocument/2006/relationships/image" Target="../media/image8.png"/><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theme" Target="../theme/theme3.xml"/><Relationship Id="rId28" Type="http://schemas.openxmlformats.org/officeDocument/2006/relationships/image" Target="../media/image1.png"/><Relationship Id="rId29" Type="http://schemas.openxmlformats.org/officeDocument/2006/relationships/image" Target="../media/image2.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30" Type="http://schemas.openxmlformats.org/officeDocument/2006/relationships/image" Target="../media/image5.png"/><Relationship Id="rId31" Type="http://schemas.openxmlformats.org/officeDocument/2006/relationships/image" Target="../media/image7.png"/><Relationship Id="rId32" Type="http://schemas.openxmlformats.org/officeDocument/2006/relationships/image" Target="../media/image8.png"/><Relationship Id="rId9" Type="http://schemas.openxmlformats.org/officeDocument/2006/relationships/slideLayout" Target="../slideLayouts/slideLayout45.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3" Type="http://schemas.openxmlformats.org/officeDocument/2006/relationships/image" Target="../media/image6.png"/><Relationship Id="rId34" Type="http://schemas.openxmlformats.org/officeDocument/2006/relationships/image" Target="../media/image9.png"/><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2"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5276" cy="6858957"/>
          </a:xfrm>
          <a:prstGeom prst="rect">
            <a:avLst/>
          </a:prstGeom>
          <a:solidFill>
            <a:schemeClr val="accent2">
              <a:lumMod val="40000"/>
              <a:lumOff val="60000"/>
            </a:schemeClr>
          </a:solidFill>
          <a:ln>
            <a:noFill/>
          </a:ln>
        </p:spPr>
      </p:pic>
      <p:sp>
        <p:nvSpPr>
          <p:cNvPr id="15" name="Slide Number Placeholder 5"/>
          <p:cNvSpPr>
            <a:spLocks noGrp="1"/>
          </p:cNvSpPr>
          <p:nvPr>
            <p:ph type="sldNum" sz="quarter" idx="4"/>
          </p:nvPr>
        </p:nvSpPr>
        <p:spPr>
          <a:xfrm>
            <a:off x="8305799" y="228600"/>
            <a:ext cx="733425" cy="365125"/>
          </a:xfrm>
          <a:prstGeom prst="rect">
            <a:avLst/>
          </a:prstGeom>
        </p:spPr>
        <p:txBody>
          <a:bodyPr/>
          <a:lstStyle>
            <a:lvl1pPr algn="r">
              <a:defRPr sz="1000">
                <a:solidFill>
                  <a:schemeClr val="bg1"/>
                </a:solidFill>
              </a:defRPr>
            </a:lvl1pPr>
          </a:lstStyle>
          <a:p>
            <a:fld id="{0D0E9D3B-CB56-40AE-B0A9-8DA5E1AEFDB7}" type="slidenum">
              <a:rPr lang="en-US" smtClean="0">
                <a:solidFill>
                  <a:srgbClr val="FFFFFF"/>
                </a:solidFill>
                <a:latin typeface="Arial" pitchFamily="34" charset="0"/>
                <a:ea typeface="ＭＳ Ｐゴシック" pitchFamily="34" charset="-128"/>
              </a:rPr>
              <a:pPr/>
              <a:t>‹#›</a:t>
            </a:fld>
            <a:endParaRPr lang="en-US" dirty="0">
              <a:solidFill>
                <a:srgbClr val="FFFFFF"/>
              </a:solidFill>
              <a:latin typeface="Arial" pitchFamily="34" charset="0"/>
              <a:ea typeface="ＭＳ Ｐゴシック" pitchFamily="34" charset="-128"/>
            </a:endParaRPr>
          </a:p>
        </p:txBody>
      </p:sp>
      <p:sp>
        <p:nvSpPr>
          <p:cNvPr id="18" name="Title Placeholder 17"/>
          <p:cNvSpPr>
            <a:spLocks noGrp="1"/>
          </p:cNvSpPr>
          <p:nvPr>
            <p:ph type="title"/>
          </p:nvPr>
        </p:nvSpPr>
        <p:spPr>
          <a:xfrm>
            <a:off x="457200" y="419100"/>
            <a:ext cx="6858000" cy="25527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19" name="Text Placeholder 18"/>
          <p:cNvSpPr>
            <a:spLocks noGrp="1"/>
          </p:cNvSpPr>
          <p:nvPr>
            <p:ph type="body" idx="1"/>
          </p:nvPr>
        </p:nvSpPr>
        <p:spPr>
          <a:xfrm>
            <a:off x="457200" y="3200400"/>
            <a:ext cx="6858000" cy="1562100"/>
          </a:xfrm>
          <a:prstGeom prst="rect">
            <a:avLst/>
          </a:prstGeom>
        </p:spPr>
        <p:txBody>
          <a:bodyPr vert="horz" lIns="91440" tIns="45720" rIns="91440" bIns="45720" rtlCol="0">
            <a:normAutofit/>
          </a:bodyPr>
          <a:lstStyle/>
          <a:p>
            <a:pPr lvl="0"/>
            <a:r>
              <a:rPr lang="en-US" dirty="0" smtClean="0"/>
              <a:t>Click to edit Master text styles</a:t>
            </a:r>
            <a:endParaRPr lang="en-US" dirty="0"/>
          </a:p>
        </p:txBody>
      </p:sp>
      <p:sp>
        <p:nvSpPr>
          <p:cNvPr id="20" name="Footer Placeholder 19"/>
          <p:cNvSpPr>
            <a:spLocks noGrp="1"/>
          </p:cNvSpPr>
          <p:nvPr>
            <p:ph type="ftr" sz="quarter" idx="3"/>
          </p:nvPr>
        </p:nvSpPr>
        <p:spPr>
          <a:xfrm>
            <a:off x="123825" y="6356350"/>
            <a:ext cx="3160713" cy="365125"/>
          </a:xfrm>
          <a:prstGeom prst="rect">
            <a:avLst/>
          </a:prstGeom>
        </p:spPr>
        <p:txBody>
          <a:bodyPr vert="horz" lIns="91440" tIns="45720" rIns="91440" bIns="45720" rtlCol="0" anchor="ctr"/>
          <a:lstStyle>
            <a:lvl1pPr algn="l">
              <a:defRPr sz="1000">
                <a:solidFill>
                  <a:schemeClr val="bg1"/>
                </a:solidFill>
              </a:defRPr>
            </a:lvl1pPr>
          </a:lstStyle>
          <a:p>
            <a:r>
              <a:rPr lang="en-US" smtClean="0">
                <a:solidFill>
                  <a:srgbClr val="FFFFFF"/>
                </a:solidFill>
                <a:latin typeface="Arial" pitchFamily="34" charset="0"/>
                <a:ea typeface="ＭＳ Ｐゴシック" pitchFamily="34" charset="-128"/>
              </a:rPr>
              <a:t>File Name</a:t>
            </a:r>
            <a:endParaRPr lang="en-US" dirty="0">
              <a:solidFill>
                <a:srgbClr val="FFFFFF"/>
              </a:solidFill>
              <a:latin typeface="Arial" pitchFamily="34" charset="0"/>
              <a:ea typeface="ＭＳ Ｐゴシック" pitchFamily="34" charset="-128"/>
            </a:endParaRPr>
          </a:p>
        </p:txBody>
      </p:sp>
      <p:sp>
        <p:nvSpPr>
          <p:cNvPr id="25" name="Rectangle 24"/>
          <p:cNvSpPr/>
          <p:nvPr userDrawn="1"/>
        </p:nvSpPr>
        <p:spPr>
          <a:xfrm>
            <a:off x="2009775" y="1707600"/>
            <a:ext cx="558800" cy="558800"/>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217</a:t>
            </a:r>
          </a:p>
          <a:p>
            <a:pPr algn="ctr">
              <a:defRPr/>
            </a:pPr>
            <a:r>
              <a:rPr lang="en-US" sz="1000" dirty="0" smtClean="0">
                <a:solidFill>
                  <a:srgbClr val="000000"/>
                </a:solidFill>
                <a:latin typeface="Calibri"/>
              </a:rPr>
              <a:t>217</a:t>
            </a:r>
          </a:p>
          <a:p>
            <a:pPr algn="ctr">
              <a:defRPr/>
            </a:pPr>
            <a:r>
              <a:rPr lang="en-US" sz="1000" dirty="0" smtClean="0">
                <a:solidFill>
                  <a:srgbClr val="000000"/>
                </a:solidFill>
                <a:latin typeface="Calibri"/>
              </a:rPr>
              <a:t>217</a:t>
            </a:r>
            <a:endParaRPr lang="en-US" sz="1000" dirty="0">
              <a:solidFill>
                <a:srgbClr val="000000"/>
              </a:solidFill>
              <a:latin typeface="Calibri"/>
            </a:endParaRPr>
          </a:p>
        </p:txBody>
      </p:sp>
      <p:sp>
        <p:nvSpPr>
          <p:cNvPr id="26" name="Rectangle 25"/>
          <p:cNvSpPr/>
          <p:nvPr userDrawn="1"/>
        </p:nvSpPr>
        <p:spPr>
          <a:xfrm>
            <a:off x="2730500" y="1707600"/>
            <a:ext cx="558800" cy="558800"/>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200</a:t>
            </a:r>
          </a:p>
          <a:p>
            <a:pPr algn="ctr">
              <a:defRPr/>
            </a:pPr>
            <a:r>
              <a:rPr lang="en-US" sz="1000" dirty="0" smtClean="0">
                <a:solidFill>
                  <a:srgbClr val="000000"/>
                </a:solidFill>
                <a:latin typeface="Calibri"/>
              </a:rPr>
              <a:t>200</a:t>
            </a:r>
          </a:p>
          <a:p>
            <a:pPr algn="ctr">
              <a:defRPr/>
            </a:pPr>
            <a:r>
              <a:rPr lang="en-US" sz="1000" dirty="0" smtClean="0">
                <a:solidFill>
                  <a:srgbClr val="000000"/>
                </a:solidFill>
                <a:latin typeface="Calibri"/>
              </a:rPr>
              <a:t>200</a:t>
            </a:r>
            <a:endParaRPr lang="en-US" sz="1000" dirty="0">
              <a:solidFill>
                <a:srgbClr val="000000"/>
              </a:solidFill>
              <a:latin typeface="Calibri"/>
            </a:endParaRPr>
          </a:p>
        </p:txBody>
      </p:sp>
      <p:sp>
        <p:nvSpPr>
          <p:cNvPr id="27" name="Rectangle 26"/>
          <p:cNvSpPr/>
          <p:nvPr userDrawn="1"/>
        </p:nvSpPr>
        <p:spPr>
          <a:xfrm>
            <a:off x="568325" y="2394599"/>
            <a:ext cx="557213" cy="5588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255</a:t>
            </a:r>
          </a:p>
          <a:p>
            <a:pPr algn="ctr">
              <a:defRPr/>
            </a:pPr>
            <a:r>
              <a:rPr lang="en-US" sz="1000" dirty="0" smtClean="0">
                <a:solidFill>
                  <a:srgbClr val="000000"/>
                </a:solidFill>
                <a:latin typeface="Calibri"/>
              </a:rPr>
              <a:t>255</a:t>
            </a:r>
          </a:p>
          <a:p>
            <a:pPr algn="ctr">
              <a:defRPr/>
            </a:pPr>
            <a:r>
              <a:rPr lang="en-US" sz="1000" dirty="0" smtClean="0">
                <a:solidFill>
                  <a:srgbClr val="000000"/>
                </a:solidFill>
                <a:latin typeface="Calibri"/>
              </a:rPr>
              <a:t>255</a:t>
            </a:r>
            <a:endParaRPr lang="en-US" sz="1000" dirty="0">
              <a:solidFill>
                <a:srgbClr val="000000"/>
              </a:solidFill>
              <a:latin typeface="Calibri"/>
            </a:endParaRPr>
          </a:p>
        </p:txBody>
      </p:sp>
      <p:sp>
        <p:nvSpPr>
          <p:cNvPr id="28" name="Rectangle 27"/>
          <p:cNvSpPr/>
          <p:nvPr userDrawn="1"/>
        </p:nvSpPr>
        <p:spPr>
          <a:xfrm>
            <a:off x="1289050" y="2394599"/>
            <a:ext cx="557213" cy="55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FFFFFF"/>
                </a:solidFill>
                <a:latin typeface="Calibri"/>
              </a:rPr>
              <a:t>0</a:t>
            </a:r>
          </a:p>
          <a:p>
            <a:pPr algn="ctr">
              <a:defRPr/>
            </a:pPr>
            <a:r>
              <a:rPr lang="en-US" sz="1000" dirty="0" smtClean="0">
                <a:solidFill>
                  <a:srgbClr val="FFFFFF"/>
                </a:solidFill>
                <a:latin typeface="Calibri"/>
              </a:rPr>
              <a:t>0</a:t>
            </a:r>
          </a:p>
          <a:p>
            <a:pPr algn="ctr">
              <a:defRPr/>
            </a:pPr>
            <a:r>
              <a:rPr lang="en-US" sz="1000" dirty="0">
                <a:solidFill>
                  <a:srgbClr val="FFFFFF"/>
                </a:solidFill>
                <a:latin typeface="Calibri"/>
              </a:rPr>
              <a:t>0</a:t>
            </a:r>
          </a:p>
        </p:txBody>
      </p:sp>
      <p:sp>
        <p:nvSpPr>
          <p:cNvPr id="29" name="Rectangle 28"/>
          <p:cNvSpPr/>
          <p:nvPr userDrawn="1"/>
        </p:nvSpPr>
        <p:spPr>
          <a:xfrm>
            <a:off x="2009775" y="2394599"/>
            <a:ext cx="558800" cy="55880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163</a:t>
            </a:r>
          </a:p>
          <a:p>
            <a:pPr algn="ctr">
              <a:defRPr/>
            </a:pPr>
            <a:r>
              <a:rPr lang="en-US" sz="1000" dirty="0" smtClean="0">
                <a:solidFill>
                  <a:srgbClr val="000000"/>
                </a:solidFill>
                <a:latin typeface="Calibri"/>
              </a:rPr>
              <a:t>163</a:t>
            </a:r>
          </a:p>
          <a:p>
            <a:pPr algn="ctr">
              <a:defRPr/>
            </a:pPr>
            <a:r>
              <a:rPr lang="en-US" sz="1000" dirty="0" smtClean="0">
                <a:solidFill>
                  <a:srgbClr val="000000"/>
                </a:solidFill>
                <a:latin typeface="Calibri"/>
              </a:rPr>
              <a:t>163</a:t>
            </a:r>
            <a:endParaRPr lang="en-US" sz="1000" dirty="0">
              <a:solidFill>
                <a:srgbClr val="000000"/>
              </a:solidFill>
              <a:latin typeface="Calibri"/>
            </a:endParaRPr>
          </a:p>
        </p:txBody>
      </p:sp>
      <p:sp>
        <p:nvSpPr>
          <p:cNvPr id="30" name="Rectangle 29"/>
          <p:cNvSpPr/>
          <p:nvPr userDrawn="1"/>
        </p:nvSpPr>
        <p:spPr>
          <a:xfrm>
            <a:off x="2730500" y="2394599"/>
            <a:ext cx="558800" cy="558800"/>
          </a:xfrm>
          <a:prstGeom prst="rect">
            <a:avLst/>
          </a:prstGeom>
          <a:solidFill>
            <a:srgbClr val="8384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FFFFFF"/>
                </a:solidFill>
                <a:latin typeface="Calibri"/>
              </a:rPr>
              <a:t>131</a:t>
            </a:r>
          </a:p>
          <a:p>
            <a:pPr algn="ctr">
              <a:defRPr/>
            </a:pPr>
            <a:r>
              <a:rPr lang="en-US" sz="1000" dirty="0" smtClean="0">
                <a:solidFill>
                  <a:srgbClr val="FFFFFF"/>
                </a:solidFill>
                <a:latin typeface="Calibri"/>
              </a:rPr>
              <a:t>132</a:t>
            </a:r>
          </a:p>
          <a:p>
            <a:pPr algn="ctr">
              <a:defRPr/>
            </a:pPr>
            <a:r>
              <a:rPr lang="en-US" sz="1000" dirty="0" smtClean="0">
                <a:solidFill>
                  <a:srgbClr val="FFFFFF"/>
                </a:solidFill>
                <a:latin typeface="Calibri"/>
              </a:rPr>
              <a:t>122</a:t>
            </a:r>
            <a:endParaRPr lang="en-US" sz="1000" dirty="0">
              <a:solidFill>
                <a:srgbClr val="FFFFFF"/>
              </a:solidFill>
              <a:latin typeface="Calibri"/>
            </a:endParaRPr>
          </a:p>
        </p:txBody>
      </p:sp>
      <p:sp>
        <p:nvSpPr>
          <p:cNvPr id="31" name="Rectangle 30"/>
          <p:cNvSpPr/>
          <p:nvPr userDrawn="1"/>
        </p:nvSpPr>
        <p:spPr>
          <a:xfrm>
            <a:off x="3451225" y="2394599"/>
            <a:ext cx="558800" cy="558800"/>
          </a:xfrm>
          <a:prstGeom prst="rect">
            <a:avLst/>
          </a:prstGeom>
          <a:solidFill>
            <a:srgbClr val="EF4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239</a:t>
            </a:r>
          </a:p>
          <a:p>
            <a:pPr algn="ctr">
              <a:defRPr/>
            </a:pPr>
            <a:r>
              <a:rPr lang="en-US" sz="1000" dirty="0" smtClean="0">
                <a:solidFill>
                  <a:srgbClr val="000000"/>
                </a:solidFill>
                <a:latin typeface="Calibri"/>
              </a:rPr>
              <a:t>65</a:t>
            </a:r>
          </a:p>
          <a:p>
            <a:pPr algn="ctr">
              <a:defRPr/>
            </a:pPr>
            <a:r>
              <a:rPr lang="en-US" sz="1000" dirty="0" smtClean="0">
                <a:solidFill>
                  <a:srgbClr val="000000"/>
                </a:solidFill>
                <a:latin typeface="Calibri"/>
              </a:rPr>
              <a:t>53</a:t>
            </a:r>
            <a:endParaRPr lang="en-US" sz="1000" dirty="0">
              <a:solidFill>
                <a:srgbClr val="000000"/>
              </a:solidFill>
              <a:latin typeface="Calibri"/>
            </a:endParaRPr>
          </a:p>
        </p:txBody>
      </p:sp>
      <p:sp>
        <p:nvSpPr>
          <p:cNvPr id="32" name="Rectangle 31"/>
          <p:cNvSpPr/>
          <p:nvPr userDrawn="1"/>
        </p:nvSpPr>
        <p:spPr>
          <a:xfrm>
            <a:off x="4171950" y="2394599"/>
            <a:ext cx="558800" cy="558800"/>
          </a:xfrm>
          <a:prstGeom prst="rect">
            <a:avLst/>
          </a:prstGeom>
          <a:solidFill>
            <a:srgbClr val="6E87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110</a:t>
            </a:r>
          </a:p>
          <a:p>
            <a:pPr algn="ctr">
              <a:defRPr/>
            </a:pPr>
            <a:r>
              <a:rPr lang="en-US" sz="1000" dirty="0" smtClean="0">
                <a:solidFill>
                  <a:srgbClr val="000000"/>
                </a:solidFill>
                <a:latin typeface="Calibri"/>
              </a:rPr>
              <a:t>135</a:t>
            </a:r>
          </a:p>
          <a:p>
            <a:pPr algn="ctr">
              <a:defRPr/>
            </a:pPr>
            <a:r>
              <a:rPr lang="en-US" sz="1000" dirty="0" smtClean="0">
                <a:solidFill>
                  <a:srgbClr val="000000"/>
                </a:solidFill>
                <a:latin typeface="Calibri"/>
              </a:rPr>
              <a:t>120</a:t>
            </a:r>
            <a:endParaRPr lang="en-US" sz="1000" dirty="0">
              <a:solidFill>
                <a:srgbClr val="000000"/>
              </a:solidFill>
              <a:latin typeface="Calibri"/>
            </a:endParaRPr>
          </a:p>
        </p:txBody>
      </p:sp>
      <p:sp>
        <p:nvSpPr>
          <p:cNvPr id="33" name="Rectangle 32"/>
          <p:cNvSpPr/>
          <p:nvPr userDrawn="1"/>
        </p:nvSpPr>
        <p:spPr>
          <a:xfrm>
            <a:off x="4892675" y="2394599"/>
            <a:ext cx="558800" cy="558800"/>
          </a:xfrm>
          <a:prstGeom prst="rect">
            <a:avLst/>
          </a:prstGeom>
          <a:solidFill>
            <a:srgbClr val="705C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112</a:t>
            </a:r>
          </a:p>
          <a:p>
            <a:pPr algn="ctr">
              <a:defRPr/>
            </a:pPr>
            <a:r>
              <a:rPr lang="en-US" sz="1000" dirty="0" smtClean="0">
                <a:solidFill>
                  <a:srgbClr val="000000"/>
                </a:solidFill>
                <a:latin typeface="Calibri"/>
              </a:rPr>
              <a:t>92</a:t>
            </a:r>
          </a:p>
          <a:p>
            <a:pPr algn="ctr">
              <a:defRPr/>
            </a:pPr>
            <a:r>
              <a:rPr lang="en-US" sz="1000" dirty="0" smtClean="0">
                <a:solidFill>
                  <a:srgbClr val="000000"/>
                </a:solidFill>
                <a:latin typeface="Calibri"/>
              </a:rPr>
              <a:t>56</a:t>
            </a:r>
            <a:endParaRPr lang="en-US" sz="1000" dirty="0">
              <a:solidFill>
                <a:srgbClr val="000000"/>
              </a:solidFill>
              <a:latin typeface="Calibri"/>
            </a:endParaRPr>
          </a:p>
        </p:txBody>
      </p:sp>
      <p:sp>
        <p:nvSpPr>
          <p:cNvPr id="34" name="Rectangle 33"/>
          <p:cNvSpPr/>
          <p:nvPr userDrawn="1"/>
        </p:nvSpPr>
        <p:spPr>
          <a:xfrm>
            <a:off x="5613400" y="2394599"/>
            <a:ext cx="558800" cy="558800"/>
          </a:xfrm>
          <a:prstGeom prst="rect">
            <a:avLst/>
          </a:prstGeom>
          <a:solidFill>
            <a:srgbClr val="3E66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62</a:t>
            </a:r>
          </a:p>
          <a:p>
            <a:pPr algn="ctr">
              <a:defRPr/>
            </a:pPr>
            <a:r>
              <a:rPr lang="en-US" sz="1000" dirty="0" smtClean="0">
                <a:solidFill>
                  <a:srgbClr val="000000"/>
                </a:solidFill>
                <a:latin typeface="Calibri"/>
              </a:rPr>
              <a:t>102</a:t>
            </a:r>
          </a:p>
          <a:p>
            <a:pPr algn="ctr">
              <a:defRPr/>
            </a:pPr>
            <a:r>
              <a:rPr lang="en-US" sz="1000" dirty="0" smtClean="0">
                <a:solidFill>
                  <a:srgbClr val="000000"/>
                </a:solidFill>
                <a:latin typeface="Calibri"/>
              </a:rPr>
              <a:t>130</a:t>
            </a:r>
            <a:endParaRPr lang="en-US" sz="1000" dirty="0">
              <a:solidFill>
                <a:srgbClr val="000000"/>
              </a:solidFill>
              <a:latin typeface="Calibri"/>
            </a:endParaRPr>
          </a:p>
        </p:txBody>
      </p:sp>
      <p:sp>
        <p:nvSpPr>
          <p:cNvPr id="35" name="Rectangle 34"/>
          <p:cNvSpPr/>
          <p:nvPr userDrawn="1"/>
        </p:nvSpPr>
        <p:spPr>
          <a:xfrm>
            <a:off x="6334125" y="2394599"/>
            <a:ext cx="558800" cy="558800"/>
          </a:xfrm>
          <a:prstGeom prst="rect">
            <a:avLst/>
          </a:prstGeom>
          <a:solidFill>
            <a:srgbClr val="6638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FFFFFF"/>
                </a:solidFill>
                <a:latin typeface="Calibri"/>
              </a:rPr>
              <a:t>102</a:t>
            </a:r>
          </a:p>
          <a:p>
            <a:pPr algn="ctr">
              <a:defRPr/>
            </a:pPr>
            <a:r>
              <a:rPr lang="en-US" sz="1000" dirty="0" smtClean="0">
                <a:solidFill>
                  <a:srgbClr val="FFFFFF"/>
                </a:solidFill>
                <a:latin typeface="Calibri"/>
              </a:rPr>
              <a:t>56</a:t>
            </a:r>
          </a:p>
          <a:p>
            <a:pPr algn="ctr">
              <a:defRPr/>
            </a:pPr>
            <a:r>
              <a:rPr lang="en-US" sz="1000" dirty="0" smtClean="0">
                <a:solidFill>
                  <a:srgbClr val="FFFFFF"/>
                </a:solidFill>
                <a:latin typeface="Calibri"/>
              </a:rPr>
              <a:t>48</a:t>
            </a:r>
            <a:endParaRPr lang="en-US" sz="1000" dirty="0">
              <a:solidFill>
                <a:srgbClr val="FFFFFF"/>
              </a:solidFill>
              <a:latin typeface="Calibri"/>
            </a:endParaRPr>
          </a:p>
        </p:txBody>
      </p:sp>
      <p:sp>
        <p:nvSpPr>
          <p:cNvPr id="36" name="Rectangle 35"/>
          <p:cNvSpPr/>
          <p:nvPr userDrawn="1"/>
        </p:nvSpPr>
        <p:spPr>
          <a:xfrm>
            <a:off x="7054850" y="2394599"/>
            <a:ext cx="558800" cy="558800"/>
          </a:xfrm>
          <a:prstGeom prst="rect">
            <a:avLst/>
          </a:prstGeom>
          <a:solidFill>
            <a:srgbClr val="8278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130</a:t>
            </a:r>
          </a:p>
          <a:p>
            <a:pPr algn="ctr">
              <a:defRPr/>
            </a:pPr>
            <a:r>
              <a:rPr lang="en-US" sz="1000" dirty="0" smtClean="0">
                <a:solidFill>
                  <a:srgbClr val="000000"/>
                </a:solidFill>
                <a:latin typeface="Calibri"/>
              </a:rPr>
              <a:t>120</a:t>
            </a:r>
          </a:p>
          <a:p>
            <a:pPr algn="ctr">
              <a:defRPr/>
            </a:pPr>
            <a:r>
              <a:rPr lang="en-US" sz="1000" dirty="0" smtClean="0">
                <a:solidFill>
                  <a:srgbClr val="000000"/>
                </a:solidFill>
                <a:latin typeface="Calibri"/>
              </a:rPr>
              <a:t>111</a:t>
            </a:r>
            <a:endParaRPr lang="en-US" sz="1000" dirty="0">
              <a:solidFill>
                <a:srgbClr val="000000"/>
              </a:solidFill>
              <a:latin typeface="Calibri"/>
            </a:endParaRPr>
          </a:p>
        </p:txBody>
      </p:sp>
      <p:sp>
        <p:nvSpPr>
          <p:cNvPr id="37" name="Rectangle 36"/>
          <p:cNvSpPr/>
          <p:nvPr userDrawn="1"/>
        </p:nvSpPr>
        <p:spPr>
          <a:xfrm>
            <a:off x="1289050" y="1707600"/>
            <a:ext cx="558800" cy="5588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237</a:t>
            </a:r>
          </a:p>
          <a:p>
            <a:pPr algn="ctr">
              <a:defRPr/>
            </a:pPr>
            <a:r>
              <a:rPr lang="en-US" sz="1000" dirty="0" smtClean="0">
                <a:solidFill>
                  <a:srgbClr val="000000"/>
                </a:solidFill>
                <a:latin typeface="Calibri"/>
              </a:rPr>
              <a:t>237</a:t>
            </a:r>
          </a:p>
          <a:p>
            <a:pPr algn="ctr">
              <a:defRPr/>
            </a:pPr>
            <a:r>
              <a:rPr lang="en-US" sz="1000" dirty="0" smtClean="0">
                <a:solidFill>
                  <a:srgbClr val="000000"/>
                </a:solidFill>
                <a:latin typeface="Calibri"/>
              </a:rPr>
              <a:t>237</a:t>
            </a:r>
            <a:endParaRPr lang="en-US" sz="1000" dirty="0">
              <a:solidFill>
                <a:srgbClr val="000000"/>
              </a:solidFill>
              <a:latin typeface="Calibri"/>
            </a:endParaRPr>
          </a:p>
        </p:txBody>
      </p:sp>
      <p:sp>
        <p:nvSpPr>
          <p:cNvPr id="54" name="Rectangle 53"/>
          <p:cNvSpPr/>
          <p:nvPr userDrawn="1"/>
        </p:nvSpPr>
        <p:spPr>
          <a:xfrm>
            <a:off x="4171950" y="1707600"/>
            <a:ext cx="558800" cy="558800"/>
          </a:xfrm>
          <a:prstGeom prst="rect">
            <a:avLst/>
          </a:prstGeom>
          <a:solidFill>
            <a:srgbClr val="5077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80</a:t>
            </a:r>
          </a:p>
          <a:p>
            <a:pPr algn="ctr">
              <a:defRPr/>
            </a:pPr>
            <a:r>
              <a:rPr lang="en-US" sz="1000" dirty="0" smtClean="0">
                <a:solidFill>
                  <a:srgbClr val="000000"/>
                </a:solidFill>
                <a:latin typeface="Calibri"/>
              </a:rPr>
              <a:t>119</a:t>
            </a:r>
          </a:p>
          <a:p>
            <a:pPr algn="ctr">
              <a:defRPr/>
            </a:pPr>
            <a:r>
              <a:rPr lang="en-US" sz="1000" dirty="0" smtClean="0">
                <a:solidFill>
                  <a:srgbClr val="000000"/>
                </a:solidFill>
                <a:latin typeface="Calibri"/>
              </a:rPr>
              <a:t>27</a:t>
            </a:r>
            <a:endParaRPr lang="en-US" sz="1000" dirty="0">
              <a:solidFill>
                <a:srgbClr val="000000"/>
              </a:solidFill>
              <a:latin typeface="Calibri"/>
            </a:endParaRPr>
          </a:p>
        </p:txBody>
      </p:sp>
      <p:sp>
        <p:nvSpPr>
          <p:cNvPr id="55" name="Rectangle 54"/>
          <p:cNvSpPr/>
          <p:nvPr userDrawn="1"/>
        </p:nvSpPr>
        <p:spPr>
          <a:xfrm>
            <a:off x="4892675" y="1707600"/>
            <a:ext cx="558800" cy="558800"/>
          </a:xfrm>
          <a:prstGeom prst="rect">
            <a:avLst/>
          </a:prstGeom>
          <a:solidFill>
            <a:srgbClr val="FCAE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252</a:t>
            </a:r>
          </a:p>
          <a:p>
            <a:pPr algn="ctr">
              <a:defRPr/>
            </a:pPr>
            <a:r>
              <a:rPr lang="en-US" sz="1000" dirty="0" smtClean="0">
                <a:solidFill>
                  <a:srgbClr val="000000"/>
                </a:solidFill>
                <a:latin typeface="Calibri"/>
              </a:rPr>
              <a:t>174</a:t>
            </a:r>
          </a:p>
          <a:p>
            <a:pPr algn="ctr">
              <a:defRPr/>
            </a:pPr>
            <a:r>
              <a:rPr lang="en-US" sz="1000" dirty="0" smtClean="0">
                <a:solidFill>
                  <a:srgbClr val="000000"/>
                </a:solidFill>
                <a:latin typeface="Calibri"/>
              </a:rPr>
              <a:t>.59</a:t>
            </a:r>
            <a:endParaRPr lang="en-US" sz="1000" dirty="0">
              <a:solidFill>
                <a:srgbClr val="000000"/>
              </a:solidFill>
              <a:latin typeface="Calibri"/>
            </a:endParaRPr>
          </a:p>
        </p:txBody>
      </p:sp>
      <p:pic>
        <p:nvPicPr>
          <p:cNvPr id="58" name="Picture 6"/>
          <p:cNvPicPr>
            <a:picLocks noChangeAspect="1"/>
          </p:cNvPicPr>
          <p:nvPr userDrawn="1"/>
        </p:nvPicPr>
        <p:blipFill>
          <a:blip r:embed="rId13"/>
          <a:srcRect/>
          <a:stretch>
            <a:fillRect/>
          </a:stretch>
        </p:blipFill>
        <p:spPr bwMode="auto">
          <a:xfrm>
            <a:off x="4559300" y="3416300"/>
            <a:ext cx="19050" cy="3175"/>
          </a:xfrm>
          <a:prstGeom prst="rect">
            <a:avLst/>
          </a:prstGeom>
          <a:noFill/>
          <a:ln w="9525">
            <a:noFill/>
            <a:miter lim="800000"/>
            <a:headEnd/>
            <a:tailEnd/>
          </a:ln>
        </p:spPr>
      </p:pic>
      <p:pic>
        <p:nvPicPr>
          <p:cNvPr id="24" name="Picture 18"/>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bwMode="auto">
          <a:xfrm>
            <a:off x="5451475" y="5253867"/>
            <a:ext cx="1595437" cy="1482725"/>
          </a:xfrm>
          <a:prstGeom prst="rect">
            <a:avLst/>
          </a:prstGeom>
          <a:noFill/>
          <a:ln w="9525">
            <a:noFill/>
            <a:miter lim="800000"/>
            <a:headEnd/>
            <a:tailEnd/>
          </a:ln>
        </p:spPr>
      </p:pic>
      <p:pic>
        <p:nvPicPr>
          <p:cNvPr id="2" name="Picture 1"/>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6680172" y="5444800"/>
            <a:ext cx="1384959" cy="1115661"/>
          </a:xfrm>
          <a:prstGeom prst="rect">
            <a:avLst/>
          </a:prstGeom>
        </p:spPr>
      </p:pic>
      <p:pic>
        <p:nvPicPr>
          <p:cNvPr id="38" name="Picture 37"/>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7636282" y="5562599"/>
            <a:ext cx="1380309" cy="572077"/>
          </a:xfrm>
          <a:prstGeom prst="rect">
            <a:avLst/>
          </a:prstGeom>
        </p:spPr>
      </p:pic>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742" r:id="rId9"/>
    <p:sldLayoutId id="2147483744" r:id="rId10"/>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dt="0"/>
  <p:txStyles>
    <p:titleStyle>
      <a:lvl1pPr algn="l" defTabSz="914400" rtl="0" eaLnBrk="1" latinLnBrk="0" hangingPunct="1">
        <a:lnSpc>
          <a:spcPct val="100000"/>
        </a:lnSpc>
        <a:spcBef>
          <a:spcPct val="0"/>
        </a:spcBef>
        <a:buNone/>
        <a:defRPr sz="36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288" userDrawn="1">
          <p15:clr>
            <a:srgbClr val="5ACBF0"/>
          </p15:clr>
        </p15:guide>
        <p15:guide id="2" pos="460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0" y="0"/>
            <a:ext cx="9144000" cy="6857999"/>
          </a:xfrm>
          <a:prstGeom prst="rect">
            <a:avLst/>
          </a:prstGeom>
        </p:spPr>
      </p:pic>
      <p:sp>
        <p:nvSpPr>
          <p:cNvPr id="11" name="Rounded Rectangle 10"/>
          <p:cNvSpPr/>
          <p:nvPr userDrawn="1"/>
        </p:nvSpPr>
        <p:spPr>
          <a:xfrm>
            <a:off x="184152" y="165462"/>
            <a:ext cx="8787251" cy="6518013"/>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83847A"/>
              </a:solidFill>
              <a:latin typeface="Arial"/>
            </a:endParaRPr>
          </a:p>
        </p:txBody>
      </p:sp>
      <p:sp>
        <p:nvSpPr>
          <p:cNvPr id="4099" name="Title Placeholder 1"/>
          <p:cNvSpPr>
            <a:spLocks noGrp="1"/>
          </p:cNvSpPr>
          <p:nvPr>
            <p:ph type="title"/>
          </p:nvPr>
        </p:nvSpPr>
        <p:spPr bwMode="auto">
          <a:xfrm>
            <a:off x="304800" y="274638"/>
            <a:ext cx="8382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slide</a:t>
            </a:r>
          </a:p>
        </p:txBody>
      </p:sp>
      <p:sp>
        <p:nvSpPr>
          <p:cNvPr id="1030" name="Text Placeholder 2"/>
          <p:cNvSpPr>
            <a:spLocks noGrp="1"/>
          </p:cNvSpPr>
          <p:nvPr>
            <p:ph type="body" idx="1"/>
          </p:nvPr>
        </p:nvSpPr>
        <p:spPr bwMode="auto">
          <a:xfrm>
            <a:off x="304800" y="1233932"/>
            <a:ext cx="8382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0" y="6324600"/>
            <a:ext cx="9144000" cy="380999"/>
          </a:xfrm>
          <a:prstGeom prst="rect">
            <a:avLst/>
          </a:prstGeom>
        </p:spPr>
        <p:txBody>
          <a:bodyPr vert="horz" wrap="square" lIns="91440" tIns="45720" rIns="91440" bIns="45720" numCol="1" anchor="ctr" anchorCtr="0" compatLnSpc="1">
            <a:prstTxWarp prst="textNoShape">
              <a:avLst/>
            </a:prstTxWarp>
          </a:bodyPr>
          <a:lstStyle>
            <a:lvl1pPr algn="ctr">
              <a:defRPr sz="1000">
                <a:solidFill>
                  <a:srgbClr val="898989"/>
                </a:solidFill>
                <a:cs typeface="Arial" pitchFamily="34" charset="0"/>
              </a:defRPr>
            </a:lvl1p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pic>
        <p:nvPicPr>
          <p:cNvPr id="1033" name="Picture 6"/>
          <p:cNvPicPr>
            <a:picLocks noChangeAspect="1"/>
          </p:cNvPicPr>
          <p:nvPr/>
        </p:nvPicPr>
        <p:blipFill>
          <a:blip r:embed="rId29"/>
          <a:srcRect/>
          <a:stretch>
            <a:fillRect/>
          </a:stretch>
        </p:blipFill>
        <p:spPr bwMode="auto">
          <a:xfrm>
            <a:off x="4559300" y="3416300"/>
            <a:ext cx="19050" cy="3175"/>
          </a:xfrm>
          <a:prstGeom prst="rect">
            <a:avLst/>
          </a:prstGeom>
          <a:noFill/>
          <a:ln w="9525">
            <a:noFill/>
            <a:miter lim="800000"/>
            <a:headEnd/>
            <a:tailEnd/>
          </a:ln>
        </p:spPr>
      </p:pic>
      <p:pic>
        <p:nvPicPr>
          <p:cNvPr id="12" name="Picture 11"/>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a:off x="1676400" y="5395912"/>
            <a:ext cx="1380309" cy="572077"/>
          </a:xfrm>
          <a:prstGeom prst="rect">
            <a:avLst/>
          </a:prstGeom>
        </p:spPr>
      </p:pic>
      <p:sp>
        <p:nvSpPr>
          <p:cNvPr id="13" name="Line 10"/>
          <p:cNvSpPr>
            <a:spLocks noChangeShapeType="1"/>
          </p:cNvSpPr>
          <p:nvPr userDrawn="1"/>
        </p:nvSpPr>
        <p:spPr bwMode="auto">
          <a:xfrm flipH="1">
            <a:off x="427383" y="6324600"/>
            <a:ext cx="8321040" cy="0"/>
          </a:xfrm>
          <a:prstGeom prst="line">
            <a:avLst/>
          </a:prstGeom>
          <a:noFill/>
          <a:ln w="9525">
            <a:solidFill>
              <a:schemeClr val="tx1"/>
            </a:solidFill>
            <a:round/>
            <a:headEnd/>
            <a:tailEnd/>
          </a:ln>
          <a:effectLst/>
        </p:spPr>
        <p:txBody>
          <a:bodyPr/>
          <a:lstStyle/>
          <a:p>
            <a:pPr fontAlgn="auto">
              <a:spcBef>
                <a:spcPts val="0"/>
              </a:spcBef>
              <a:spcAft>
                <a:spcPts val="0"/>
              </a:spcAft>
            </a:pPr>
            <a:endParaRPr lang="en-US" sz="1800" b="0">
              <a:solidFill>
                <a:prstClr val="black"/>
              </a:solidFill>
              <a:latin typeface="Calibri"/>
              <a:ea typeface="+mn-ea"/>
              <a:cs typeface="+mn-cs"/>
            </a:endParaRPr>
          </a:p>
        </p:txBody>
      </p:sp>
      <p:sp>
        <p:nvSpPr>
          <p:cNvPr id="15" name="Text Box 9"/>
          <p:cNvSpPr txBox="1">
            <a:spLocks noChangeArrowheads="1"/>
          </p:cNvSpPr>
          <p:nvPr userDrawn="1"/>
        </p:nvSpPr>
        <p:spPr bwMode="auto">
          <a:xfrm>
            <a:off x="381000" y="6356499"/>
            <a:ext cx="1905000" cy="253916"/>
          </a:xfrm>
          <a:prstGeom prst="rect">
            <a:avLst/>
          </a:prstGeom>
          <a:noFill/>
          <a:ln w="9525">
            <a:noFill/>
            <a:miter lim="800000"/>
            <a:headEnd/>
            <a:tailEnd/>
          </a:ln>
          <a:effectLst/>
        </p:spPr>
        <p:txBody>
          <a:bodyPr wrap="square">
            <a:spAutoFit/>
          </a:bodyPr>
          <a:lstStyle/>
          <a:p>
            <a:pPr fontAlgn="auto">
              <a:spcBef>
                <a:spcPts val="0"/>
              </a:spcBef>
              <a:spcAft>
                <a:spcPts val="0"/>
              </a:spcAft>
            </a:pPr>
            <a:r>
              <a:rPr lang="en-US" sz="1050" dirty="0" smtClean="0">
                <a:solidFill>
                  <a:prstClr val="black">
                    <a:lumMod val="50000"/>
                    <a:lumOff val="50000"/>
                  </a:prstClr>
                </a:solidFill>
                <a:latin typeface="Calibri"/>
                <a:ea typeface="+mn-ea"/>
                <a:cs typeface="+mn-cs"/>
              </a:rPr>
              <a:t>BUILDING </a:t>
            </a:r>
            <a:r>
              <a:rPr lang="en-US" sz="1050" dirty="0">
                <a:solidFill>
                  <a:prstClr val="black">
                    <a:lumMod val="50000"/>
                    <a:lumOff val="50000"/>
                  </a:prstClr>
                </a:solidFill>
                <a:latin typeface="Calibri"/>
                <a:ea typeface="+mn-ea"/>
                <a:cs typeface="+mn-cs"/>
              </a:rPr>
              <a:t>STRONG</a:t>
            </a:r>
            <a:r>
              <a:rPr lang="en-US" sz="1050" baseline="-25000" dirty="0">
                <a:solidFill>
                  <a:prstClr val="black">
                    <a:lumMod val="50000"/>
                    <a:lumOff val="50000"/>
                  </a:prstClr>
                </a:solidFill>
                <a:latin typeface="Calibri"/>
                <a:ea typeface="+mn-ea"/>
                <a:cs typeface="+mn-cs"/>
              </a:rPr>
              <a:t>®</a:t>
            </a:r>
          </a:p>
        </p:txBody>
      </p:sp>
      <p:pic>
        <p:nvPicPr>
          <p:cNvPr id="17" name="Picture 3" descr="USACE_logo-w-name.png"/>
          <p:cNvPicPr>
            <a:picLocks noChangeAspect="1"/>
          </p:cNvPicPr>
          <p:nvPr userDrawn="1"/>
        </p:nvPicPr>
        <p:blipFill>
          <a:blip r:embed="rId31">
            <a:extLst>
              <a:ext uri="{28A0092B-C50C-407E-A947-70E740481C1C}">
                <a14:useLocalDpi xmlns:a14="http://schemas.microsoft.com/office/drawing/2010/main"/>
              </a:ext>
            </a:extLst>
          </a:blip>
          <a:srcRect/>
          <a:stretch>
            <a:fillRect/>
          </a:stretch>
        </p:blipFill>
        <p:spPr bwMode="auto">
          <a:xfrm>
            <a:off x="914400" y="5395912"/>
            <a:ext cx="10668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p:cNvPicPr>
            <a:picLocks noChangeAspect="1"/>
          </p:cNvPicPr>
          <p:nvPr userDrawn="1"/>
        </p:nvPicPr>
        <p:blipFill>
          <a:blip r:embed="rId32">
            <a:extLst>
              <a:ext uri="{28A0092B-C50C-407E-A947-70E740481C1C}">
                <a14:useLocalDpi xmlns:a14="http://schemas.microsoft.com/office/drawing/2010/main"/>
              </a:ext>
            </a:extLst>
          </a:blip>
          <a:srcRect/>
          <a:stretch>
            <a:fillRect/>
          </a:stretch>
        </p:blipFill>
        <p:spPr bwMode="auto">
          <a:xfrm>
            <a:off x="228600" y="5405437"/>
            <a:ext cx="5619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47" r:id="rId24"/>
    <p:sldLayoutId id="2147483748" r:id="rId25"/>
    <p:sldLayoutId id="2147483749" r:id="rId26"/>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p:txStyles>
    <p:titleStyle>
      <a:lvl1pPr algn="l" rtl="0" eaLnBrk="1" fontAlgn="base" hangingPunct="1">
        <a:spcBef>
          <a:spcPct val="0"/>
        </a:spcBef>
        <a:spcAft>
          <a:spcPct val="0"/>
        </a:spcAft>
        <a:defRPr sz="2400" b="1" kern="1200" cap="all">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ts val="300"/>
        </a:spcBef>
        <a:spcAft>
          <a:spcPct val="0"/>
        </a:spcAft>
        <a:buFont typeface="Arial" pitchFamily="34" charset="0"/>
        <a:defRPr sz="2400" kern="1200">
          <a:solidFill>
            <a:schemeClr val="tx1">
              <a:lumMod val="75000"/>
              <a:lumOff val="25000"/>
            </a:schemeClr>
          </a:solidFill>
          <a:latin typeface="Arial" pitchFamily="34" charset="0"/>
          <a:ea typeface="ＭＳ Ｐゴシック" charset="0"/>
          <a:cs typeface="Arial" pitchFamily="34" charset="0"/>
        </a:defRPr>
      </a:lvl1pPr>
      <a:lvl2pPr marL="514350" indent="-285750" algn="l" rtl="0" eaLnBrk="1" fontAlgn="base" hangingPunct="1">
        <a:spcBef>
          <a:spcPts val="300"/>
        </a:spcBef>
        <a:spcAft>
          <a:spcPct val="0"/>
        </a:spcAft>
        <a:buFont typeface="Arial" pitchFamily="34" charset="0"/>
        <a:buChar char="–"/>
        <a:defRPr sz="2400" kern="1200">
          <a:solidFill>
            <a:schemeClr val="tx1">
              <a:lumMod val="75000"/>
              <a:lumOff val="25000"/>
            </a:schemeClr>
          </a:solidFill>
          <a:latin typeface="Arial" pitchFamily="34" charset="0"/>
          <a:ea typeface="Arial" charset="0"/>
          <a:cs typeface="Arial" pitchFamily="34" charset="0"/>
        </a:defRPr>
      </a:lvl2pPr>
      <a:lvl3pPr marL="9144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3pPr>
      <a:lvl4pPr marL="13716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4pPr>
      <a:lvl5pPr marL="18288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92" userDrawn="1">
          <p15:clr>
            <a:srgbClr val="5ACBF0"/>
          </p15:clr>
        </p15:guide>
        <p15:guide id="2" pos="5472"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0" y="0"/>
            <a:ext cx="9144000" cy="6857999"/>
          </a:xfrm>
          <a:prstGeom prst="rect">
            <a:avLst/>
          </a:prstGeom>
        </p:spPr>
      </p:pic>
      <p:sp>
        <p:nvSpPr>
          <p:cNvPr id="11" name="Rounded Rectangle 10"/>
          <p:cNvSpPr/>
          <p:nvPr userDrawn="1"/>
        </p:nvSpPr>
        <p:spPr>
          <a:xfrm>
            <a:off x="184152" y="165462"/>
            <a:ext cx="8787251" cy="6518013"/>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83847A"/>
              </a:solidFill>
              <a:latin typeface="Arial"/>
            </a:endParaRPr>
          </a:p>
        </p:txBody>
      </p:sp>
      <p:sp>
        <p:nvSpPr>
          <p:cNvPr id="4099" name="Title Placeholder 1"/>
          <p:cNvSpPr>
            <a:spLocks noGrp="1"/>
          </p:cNvSpPr>
          <p:nvPr>
            <p:ph type="title"/>
          </p:nvPr>
        </p:nvSpPr>
        <p:spPr bwMode="auto">
          <a:xfrm>
            <a:off x="304800" y="274638"/>
            <a:ext cx="8382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slide</a:t>
            </a:r>
          </a:p>
        </p:txBody>
      </p:sp>
      <p:sp>
        <p:nvSpPr>
          <p:cNvPr id="1030" name="Text Placeholder 2"/>
          <p:cNvSpPr>
            <a:spLocks noGrp="1"/>
          </p:cNvSpPr>
          <p:nvPr>
            <p:ph type="body" idx="1"/>
          </p:nvPr>
        </p:nvSpPr>
        <p:spPr bwMode="auto">
          <a:xfrm>
            <a:off x="304800" y="1233932"/>
            <a:ext cx="8382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0" y="6324600"/>
            <a:ext cx="9144000" cy="380999"/>
          </a:xfrm>
          <a:prstGeom prst="rect">
            <a:avLst/>
          </a:prstGeom>
        </p:spPr>
        <p:txBody>
          <a:bodyPr vert="horz" wrap="square" lIns="91440" tIns="45720" rIns="91440" bIns="45720" numCol="1" anchor="ctr" anchorCtr="0" compatLnSpc="1">
            <a:prstTxWarp prst="textNoShape">
              <a:avLst/>
            </a:prstTxWarp>
          </a:bodyPr>
          <a:lstStyle>
            <a:lvl1pPr algn="ctr">
              <a:defRPr sz="1000">
                <a:solidFill>
                  <a:srgbClr val="898989"/>
                </a:solidFill>
                <a:cs typeface="Arial" pitchFamily="34" charset="0"/>
              </a:defRPr>
            </a:lvl1p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pic>
        <p:nvPicPr>
          <p:cNvPr id="1033" name="Picture 6"/>
          <p:cNvPicPr>
            <a:picLocks noChangeAspect="1"/>
          </p:cNvPicPr>
          <p:nvPr/>
        </p:nvPicPr>
        <p:blipFill>
          <a:blip r:embed="rId29"/>
          <a:srcRect/>
          <a:stretch>
            <a:fillRect/>
          </a:stretch>
        </p:blipFill>
        <p:spPr bwMode="auto">
          <a:xfrm>
            <a:off x="4559300" y="3416300"/>
            <a:ext cx="19050" cy="3175"/>
          </a:xfrm>
          <a:prstGeom prst="rect">
            <a:avLst/>
          </a:prstGeom>
          <a:noFill/>
          <a:ln w="9525">
            <a:noFill/>
            <a:miter lim="800000"/>
            <a:headEnd/>
            <a:tailEnd/>
          </a:ln>
        </p:spPr>
      </p:pic>
      <p:pic>
        <p:nvPicPr>
          <p:cNvPr id="12" name="Picture 11"/>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a:off x="6773091" y="6341557"/>
            <a:ext cx="694509" cy="287843"/>
          </a:xfrm>
          <a:prstGeom prst="rect">
            <a:avLst/>
          </a:prstGeom>
        </p:spPr>
      </p:pic>
      <p:sp>
        <p:nvSpPr>
          <p:cNvPr id="13" name="Line 10"/>
          <p:cNvSpPr>
            <a:spLocks noChangeShapeType="1"/>
          </p:cNvSpPr>
          <p:nvPr userDrawn="1"/>
        </p:nvSpPr>
        <p:spPr bwMode="auto">
          <a:xfrm flipH="1">
            <a:off x="427383" y="6324600"/>
            <a:ext cx="8321040" cy="0"/>
          </a:xfrm>
          <a:prstGeom prst="line">
            <a:avLst/>
          </a:prstGeom>
          <a:noFill/>
          <a:ln w="9525">
            <a:solidFill>
              <a:schemeClr val="tx1"/>
            </a:solidFill>
            <a:round/>
            <a:headEnd/>
            <a:tailEnd/>
          </a:ln>
          <a:effectLst/>
        </p:spPr>
        <p:txBody>
          <a:bodyPr/>
          <a:lstStyle/>
          <a:p>
            <a:pPr fontAlgn="auto">
              <a:spcBef>
                <a:spcPts val="0"/>
              </a:spcBef>
              <a:spcAft>
                <a:spcPts val="0"/>
              </a:spcAft>
            </a:pPr>
            <a:endParaRPr lang="en-US" sz="1800" b="0">
              <a:solidFill>
                <a:prstClr val="black"/>
              </a:solidFill>
              <a:latin typeface="Calibri"/>
              <a:ea typeface="+mn-ea"/>
              <a:cs typeface="+mn-cs"/>
            </a:endParaRPr>
          </a:p>
        </p:txBody>
      </p:sp>
      <p:sp>
        <p:nvSpPr>
          <p:cNvPr id="15" name="Text Box 9"/>
          <p:cNvSpPr txBox="1">
            <a:spLocks noChangeArrowheads="1"/>
          </p:cNvSpPr>
          <p:nvPr userDrawn="1"/>
        </p:nvSpPr>
        <p:spPr bwMode="auto">
          <a:xfrm>
            <a:off x="381000" y="6356499"/>
            <a:ext cx="1905000" cy="253916"/>
          </a:xfrm>
          <a:prstGeom prst="rect">
            <a:avLst/>
          </a:prstGeom>
          <a:noFill/>
          <a:ln w="9525">
            <a:noFill/>
            <a:miter lim="800000"/>
            <a:headEnd/>
            <a:tailEnd/>
          </a:ln>
          <a:effectLst/>
        </p:spPr>
        <p:txBody>
          <a:bodyPr wrap="square">
            <a:spAutoFit/>
          </a:bodyPr>
          <a:lstStyle/>
          <a:p>
            <a:pPr fontAlgn="auto">
              <a:spcBef>
                <a:spcPts val="0"/>
              </a:spcBef>
              <a:spcAft>
                <a:spcPts val="0"/>
              </a:spcAft>
            </a:pPr>
            <a:r>
              <a:rPr lang="en-US" sz="1050" dirty="0" smtClean="0">
                <a:solidFill>
                  <a:prstClr val="black">
                    <a:lumMod val="50000"/>
                    <a:lumOff val="50000"/>
                  </a:prstClr>
                </a:solidFill>
                <a:latin typeface="Calibri"/>
                <a:ea typeface="+mn-ea"/>
                <a:cs typeface="+mn-cs"/>
              </a:rPr>
              <a:t>BUILDING </a:t>
            </a:r>
            <a:r>
              <a:rPr lang="en-US" sz="1050" dirty="0">
                <a:solidFill>
                  <a:prstClr val="black">
                    <a:lumMod val="50000"/>
                    <a:lumOff val="50000"/>
                  </a:prstClr>
                </a:solidFill>
                <a:latin typeface="Calibri"/>
                <a:ea typeface="+mn-ea"/>
                <a:cs typeface="+mn-cs"/>
              </a:rPr>
              <a:t>STRONG</a:t>
            </a:r>
            <a:r>
              <a:rPr lang="en-US" sz="1050" baseline="-25000" dirty="0">
                <a:solidFill>
                  <a:prstClr val="black">
                    <a:lumMod val="50000"/>
                    <a:lumOff val="50000"/>
                  </a:prstClr>
                </a:solidFill>
                <a:latin typeface="Calibri"/>
                <a:ea typeface="+mn-ea"/>
                <a:cs typeface="+mn-cs"/>
              </a:rPr>
              <a:t>®</a:t>
            </a:r>
          </a:p>
        </p:txBody>
      </p:sp>
      <p:pic>
        <p:nvPicPr>
          <p:cNvPr id="17" name="Picture 3" descr="USACE_logo-w-name.png"/>
          <p:cNvPicPr>
            <a:picLocks noChangeAspect="1"/>
          </p:cNvPicPr>
          <p:nvPr userDrawn="1"/>
        </p:nvPicPr>
        <p:blipFill>
          <a:blip r:embed="rId31">
            <a:extLst>
              <a:ext uri="{28A0092B-C50C-407E-A947-70E740481C1C}">
                <a14:useLocalDpi xmlns:a14="http://schemas.microsoft.com/office/drawing/2010/main"/>
              </a:ext>
            </a:extLst>
          </a:blip>
          <a:srcRect/>
          <a:stretch>
            <a:fillRect/>
          </a:stretch>
        </p:blipFill>
        <p:spPr bwMode="auto">
          <a:xfrm>
            <a:off x="8229600" y="6363600"/>
            <a:ext cx="375100" cy="29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p:cNvPicPr>
            <a:picLocks noChangeAspect="1"/>
          </p:cNvPicPr>
          <p:nvPr userDrawn="1"/>
        </p:nvPicPr>
        <p:blipFill>
          <a:blip r:embed="rId32">
            <a:extLst>
              <a:ext uri="{28A0092B-C50C-407E-A947-70E740481C1C}">
                <a14:useLocalDpi xmlns:a14="http://schemas.microsoft.com/office/drawing/2010/main"/>
              </a:ext>
            </a:extLst>
          </a:blip>
          <a:srcRect/>
          <a:stretch>
            <a:fillRect/>
          </a:stretch>
        </p:blipFill>
        <p:spPr bwMode="auto">
          <a:xfrm>
            <a:off x="8626471" y="6349242"/>
            <a:ext cx="243904" cy="32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FRM-R&amp;D_logo2-01.png"/>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a:off x="7696200" y="152400"/>
            <a:ext cx="1256961" cy="1202522"/>
          </a:xfrm>
          <a:prstGeom prst="rect">
            <a:avLst/>
          </a:prstGeom>
        </p:spPr>
      </p:pic>
      <p:pic>
        <p:nvPicPr>
          <p:cNvPr id="2" name="Picture 1"/>
          <p:cNvPicPr>
            <a:picLocks noChangeAspect="1"/>
          </p:cNvPicPr>
          <p:nvPr userDrawn="1"/>
        </p:nvPicPr>
        <p:blipFill>
          <a:blip r:embed="rId34"/>
          <a:stretch>
            <a:fillRect/>
          </a:stretch>
        </p:blipFill>
        <p:spPr>
          <a:xfrm>
            <a:off x="7467600" y="6339870"/>
            <a:ext cx="685800" cy="314929"/>
          </a:xfrm>
          <a:prstGeom prst="rect">
            <a:avLst/>
          </a:prstGeom>
        </p:spPr>
      </p:pic>
    </p:spTree>
    <p:extLst>
      <p:ext uri="{BB962C8B-B14F-4D97-AF65-F5344CB8AC3E}">
        <p14:creationId xmlns:p14="http://schemas.microsoft.com/office/powerpoint/2010/main" val="167491261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3" r:id="rId24"/>
    <p:sldLayoutId id="2147483745" r:id="rId25"/>
    <p:sldLayoutId id="2147483746" r:id="rId26"/>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p:txStyles>
    <p:titleStyle>
      <a:lvl1pPr algn="l" rtl="0" eaLnBrk="1" fontAlgn="base" hangingPunct="1">
        <a:spcBef>
          <a:spcPct val="0"/>
        </a:spcBef>
        <a:spcAft>
          <a:spcPct val="0"/>
        </a:spcAft>
        <a:defRPr sz="2400" b="1" kern="1200" cap="all">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ts val="300"/>
        </a:spcBef>
        <a:spcAft>
          <a:spcPct val="0"/>
        </a:spcAft>
        <a:buFont typeface="Arial" pitchFamily="34" charset="0"/>
        <a:defRPr sz="2400" kern="1200">
          <a:solidFill>
            <a:schemeClr val="tx1">
              <a:lumMod val="75000"/>
              <a:lumOff val="25000"/>
            </a:schemeClr>
          </a:solidFill>
          <a:latin typeface="Arial" pitchFamily="34" charset="0"/>
          <a:ea typeface="ＭＳ Ｐゴシック" charset="0"/>
          <a:cs typeface="Arial" pitchFamily="34" charset="0"/>
        </a:defRPr>
      </a:lvl1pPr>
      <a:lvl2pPr marL="514350" indent="-285750" algn="l" rtl="0" eaLnBrk="1" fontAlgn="base" hangingPunct="1">
        <a:spcBef>
          <a:spcPts val="300"/>
        </a:spcBef>
        <a:spcAft>
          <a:spcPct val="0"/>
        </a:spcAft>
        <a:buFont typeface="Arial" pitchFamily="34" charset="0"/>
        <a:buChar char="–"/>
        <a:defRPr sz="2400" kern="1200">
          <a:solidFill>
            <a:schemeClr val="tx1">
              <a:lumMod val="75000"/>
              <a:lumOff val="25000"/>
            </a:schemeClr>
          </a:solidFill>
          <a:latin typeface="Arial" pitchFamily="34" charset="0"/>
          <a:ea typeface="Arial" charset="0"/>
          <a:cs typeface="Arial" pitchFamily="34" charset="0"/>
        </a:defRPr>
      </a:lvl2pPr>
      <a:lvl3pPr marL="9144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3pPr>
      <a:lvl4pPr marL="13716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4pPr>
      <a:lvl5pPr marL="18288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92" userDrawn="1">
          <p15:clr>
            <a:srgbClr val="5ACBF0"/>
          </p15:clr>
        </p15:guide>
        <p15:guide id="2" pos="5472"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3.png"/><Relationship Id="rId1" Type="http://schemas.openxmlformats.org/officeDocument/2006/relationships/slideLayout" Target="../slideLayouts/slideLayout60.xml"/><Relationship Id="rId2"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0.png"/><Relationship Id="rId1" Type="http://schemas.openxmlformats.org/officeDocument/2006/relationships/slideLayout" Target="../slideLayouts/slideLayout60.xml"/><Relationship Id="rId2"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29.png"/><Relationship Id="rId1" Type="http://schemas.openxmlformats.org/officeDocument/2006/relationships/slideLayout" Target="../slideLayouts/slideLayout60.xml"/><Relationship Id="rId2" Type="http://schemas.openxmlformats.org/officeDocument/2006/relationships/image" Target="../media/image51.png"/></Relationships>
</file>

<file path=ppt/slides/_rels/slide16.xml.rels><?xml version="1.0" encoding="UTF-8" standalone="yes"?>
<Relationships xmlns="http://schemas.openxmlformats.org/package/2006/relationships"><Relationship Id="rId11" Type="http://schemas.openxmlformats.org/officeDocument/2006/relationships/image" Target="../media/image21.jpg"/><Relationship Id="rId12" Type="http://schemas.openxmlformats.org/officeDocument/2006/relationships/image" Target="../media/image22.jpg"/><Relationship Id="rId1" Type="http://schemas.openxmlformats.org/officeDocument/2006/relationships/slideLayout" Target="../slideLayouts/slideLayout60.xml"/><Relationship Id="rId2" Type="http://schemas.openxmlformats.org/officeDocument/2006/relationships/image" Target="../media/image28.tiff"/><Relationship Id="rId3" Type="http://schemas.openxmlformats.org/officeDocument/2006/relationships/image" Target="../media/image23.png"/><Relationship Id="rId4" Type="http://schemas.microsoft.com/office/2007/relationships/hdphoto" Target="../media/hdphoto2.wdp"/><Relationship Id="rId5" Type="http://schemas.openxmlformats.org/officeDocument/2006/relationships/image" Target="../media/image29.png"/><Relationship Id="rId6" Type="http://schemas.openxmlformats.org/officeDocument/2006/relationships/image" Target="../media/image10.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0.xml"/><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17.png"/><Relationship Id="rId8" Type="http://schemas.openxmlformats.org/officeDocument/2006/relationships/image" Target="../media/image56.png"/><Relationship Id="rId9" Type="http://schemas.openxmlformats.org/officeDocument/2006/relationships/image" Target="../media/image57.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0.xml"/><Relationship Id="rId4" Type="http://schemas.openxmlformats.org/officeDocument/2006/relationships/notesSlide" Target="../notesSlides/notesSlide2.xml"/><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17.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3.png"/><Relationship Id="rId1" Type="http://schemas.microsoft.com/office/2007/relationships/media" Target="../media/media2.mp4"/><Relationship Id="rId2" Type="http://schemas.openxmlformats.org/officeDocument/2006/relationships/video" Target="../media/media2.mp4"/></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60.xml"/><Relationship Id="rId2"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microsoft.com/office/2007/relationships/hdphoto" Target="../media/hdphoto1.wdp"/><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60.xml"/><Relationship Id="rId2"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60.xml"/><Relationship Id="rId2"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png"/><Relationship Id="rId5" Type="http://schemas.openxmlformats.org/officeDocument/2006/relationships/image" Target="../media/image50.png"/><Relationship Id="rId6" Type="http://schemas.openxmlformats.org/officeDocument/2006/relationships/image" Target="../media/image67.png"/><Relationship Id="rId1" Type="http://schemas.openxmlformats.org/officeDocument/2006/relationships/slideLayout" Target="../slideLayouts/slideLayout60.xml"/><Relationship Id="rId2"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2.wdp"/><Relationship Id="rId5" Type="http://schemas.openxmlformats.org/officeDocument/2006/relationships/image" Target="../media/image10.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68.png"/><Relationship Id="rId9" Type="http://schemas.openxmlformats.org/officeDocument/2006/relationships/image" Target="../media/image69.jpg"/><Relationship Id="rId1" Type="http://schemas.openxmlformats.org/officeDocument/2006/relationships/slideLayout" Target="../slideLayouts/slideLayout60.xml"/><Relationship Id="rId2" Type="http://schemas.openxmlformats.org/officeDocument/2006/relationships/image" Target="../media/image2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png"/><Relationship Id="rId7" Type="http://schemas.microsoft.com/office/2007/relationships/hdphoto" Target="../media/hdphoto2.wdp"/><Relationship Id="rId1" Type="http://schemas.openxmlformats.org/officeDocument/2006/relationships/slideLayout" Target="../slideLayouts/slideLayout6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3.wdp"/><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60.xml"/><Relationship Id="rId2" Type="http://schemas.openxmlformats.org/officeDocument/2006/relationships/image" Target="../media/image24.png"/></Relationships>
</file>

<file path=ppt/slides/_rels/slide5.xml.rels><?xml version="1.0" encoding="UTF-8" standalone="yes"?>
<Relationships xmlns="http://schemas.openxmlformats.org/package/2006/relationships"><Relationship Id="rId11" Type="http://schemas.openxmlformats.org/officeDocument/2006/relationships/image" Target="../media/image21.jpg"/><Relationship Id="rId12" Type="http://schemas.openxmlformats.org/officeDocument/2006/relationships/image" Target="../media/image22.jpg"/><Relationship Id="rId1" Type="http://schemas.openxmlformats.org/officeDocument/2006/relationships/slideLayout" Target="../slideLayouts/slideLayout60.xml"/><Relationship Id="rId2" Type="http://schemas.openxmlformats.org/officeDocument/2006/relationships/image" Target="../media/image28.tiff"/><Relationship Id="rId3" Type="http://schemas.openxmlformats.org/officeDocument/2006/relationships/image" Target="../media/image23.png"/><Relationship Id="rId4" Type="http://schemas.microsoft.com/office/2007/relationships/hdphoto" Target="../media/hdphoto2.wdp"/><Relationship Id="rId5" Type="http://schemas.openxmlformats.org/officeDocument/2006/relationships/image" Target="../media/image29.png"/><Relationship Id="rId6" Type="http://schemas.openxmlformats.org/officeDocument/2006/relationships/image" Target="../media/image10.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gif"/><Relationship Id="rId1" Type="http://schemas.openxmlformats.org/officeDocument/2006/relationships/slideLayout" Target="../slideLayouts/slideLayout60.xml"/><Relationship Id="rId2" Type="http://schemas.openxmlformats.org/officeDocument/2006/relationships/image" Target="../media/image34.png"/><Relationship Id="rId3" Type="http://schemas.openxmlformats.org/officeDocument/2006/relationships/image" Target="../media/image35.png"/><Relationship Id="rId4" Type="http://schemas.microsoft.com/office/2007/relationships/hdphoto" Target="../media/hdphoto4.wdp"/><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5.png"/><Relationship Id="rId1" Type="http://schemas.openxmlformats.org/officeDocument/2006/relationships/slideLayout" Target="../slideLayouts/slideLayout60.xml"/><Relationship Id="rId2"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0.xml"/><Relationship Id="rId2"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4"/>
          <p:cNvSpPr>
            <a:spLocks noGrp="1"/>
          </p:cNvSpPr>
          <p:nvPr>
            <p:ph type="body" sz="quarter" idx="12"/>
          </p:nvPr>
        </p:nvSpPr>
        <p:spPr>
          <a:xfrm>
            <a:off x="228599" y="2445913"/>
            <a:ext cx="4040003" cy="1399629"/>
          </a:xfrm>
        </p:spPr>
        <p:txBody>
          <a:bodyPr>
            <a:noAutofit/>
          </a:bodyPr>
          <a:lstStyle/>
          <a:p>
            <a:pPr algn="l">
              <a:spcBef>
                <a:spcPct val="50000"/>
              </a:spcBef>
            </a:pPr>
            <a:r>
              <a:rPr lang="en-US" sz="2200" b="1" dirty="0" smtClean="0"/>
              <a:t>Tyler Hesser, PhD</a:t>
            </a:r>
            <a:endParaRPr lang="en-US" sz="2200" b="1" dirty="0"/>
          </a:p>
          <a:p>
            <a:pPr algn="l">
              <a:spcBef>
                <a:spcPct val="50000"/>
              </a:spcBef>
            </a:pPr>
            <a:r>
              <a:rPr lang="en-US" sz="2200" b="1" dirty="0" smtClean="0"/>
              <a:t>Matthew Farthing, </a:t>
            </a:r>
            <a:r>
              <a:rPr lang="en-US" sz="2200" b="1" dirty="0"/>
              <a:t>PhD</a:t>
            </a:r>
          </a:p>
          <a:p>
            <a:pPr algn="l">
              <a:spcBef>
                <a:spcPct val="50000"/>
              </a:spcBef>
            </a:pPr>
            <a:endParaRPr lang="en-US" sz="2200" b="1" kern="1200" dirty="0">
              <a:solidFill>
                <a:srgbClr val="033C61"/>
              </a:solidFill>
            </a:endParaRPr>
          </a:p>
        </p:txBody>
      </p:sp>
      <p:sp>
        <p:nvSpPr>
          <p:cNvPr id="2" name="Title 1"/>
          <p:cNvSpPr>
            <a:spLocks noGrp="1"/>
          </p:cNvSpPr>
          <p:nvPr>
            <p:ph type="title"/>
          </p:nvPr>
        </p:nvSpPr>
        <p:spPr>
          <a:xfrm>
            <a:off x="457200" y="419100"/>
            <a:ext cx="6858000" cy="1830241"/>
          </a:xfrm>
        </p:spPr>
        <p:txBody>
          <a:bodyPr>
            <a:normAutofit/>
          </a:bodyPr>
          <a:lstStyle/>
          <a:p>
            <a:r>
              <a:rPr lang="en-US" dirty="0" smtClean="0"/>
              <a:t>Development of Model-data Assimilation framework</a:t>
            </a:r>
            <a:endParaRPr lang="en-US" dirty="0"/>
          </a:p>
        </p:txBody>
      </p:sp>
      <p:sp>
        <p:nvSpPr>
          <p:cNvPr id="14339" name="Slide Number Placeholder 4"/>
          <p:cNvSpPr>
            <a:spLocks noGrp="1"/>
          </p:cNvSpPr>
          <p:nvPr>
            <p:ph type="sldNum" sz="quarter" idx="10"/>
          </p:nvPr>
        </p:nvSpPr>
        <p:spPr/>
        <p:txBody>
          <a:bodyPr/>
          <a:lstStyle/>
          <a:p>
            <a:fld id="{744B3473-5193-4AC1-9169-6977ADF2DCFC}" type="slidenum">
              <a:rPr lang="en-US" smtClean="0">
                <a:solidFill>
                  <a:srgbClr val="FFFFFF"/>
                </a:solidFill>
              </a:rPr>
              <a:pPr/>
              <a:t>1</a:t>
            </a:fld>
            <a:endParaRPr lang="en-US">
              <a:solidFill>
                <a:srgbClr val="FFFFFF"/>
              </a:solidFill>
            </a:endParaRPr>
          </a:p>
        </p:txBody>
      </p:sp>
      <p:sp>
        <p:nvSpPr>
          <p:cNvPr id="11" name="Subtitle 4"/>
          <p:cNvSpPr txBox="1">
            <a:spLocks/>
          </p:cNvSpPr>
          <p:nvPr/>
        </p:nvSpPr>
        <p:spPr>
          <a:xfrm>
            <a:off x="152400" y="3690585"/>
            <a:ext cx="4116203" cy="144780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Bef>
                <a:spcPts val="0"/>
              </a:spcBef>
              <a:buNone/>
            </a:pPr>
            <a:r>
              <a:rPr lang="en-US" sz="1800" dirty="0">
                <a:latin typeface="Arial" charset="0"/>
              </a:rPr>
              <a:t>Coastal and Hydraulics Laboratory</a:t>
            </a:r>
          </a:p>
          <a:p>
            <a:pPr marL="0" indent="0">
              <a:spcBef>
                <a:spcPts val="0"/>
              </a:spcBef>
              <a:buNone/>
            </a:pPr>
            <a:r>
              <a:rPr lang="en-US" sz="1800" dirty="0">
                <a:latin typeface="Arial" charset="0"/>
              </a:rPr>
              <a:t>US Army Engineer R&amp;D Center </a:t>
            </a:r>
          </a:p>
          <a:p>
            <a:pPr marL="0" indent="0">
              <a:spcBef>
                <a:spcPts val="1000"/>
              </a:spcBef>
              <a:buNone/>
            </a:pPr>
            <a:endParaRPr lang="en-US" sz="2000" kern="1200" dirty="0" smtClean="0">
              <a:latin typeface="Arial" charset="0"/>
            </a:endParaRPr>
          </a:p>
          <a:p>
            <a:pPr marL="0" indent="0">
              <a:spcBef>
                <a:spcPts val="1000"/>
              </a:spcBef>
              <a:buNone/>
            </a:pPr>
            <a:r>
              <a:rPr lang="en-US" sz="2000" dirty="0" smtClean="0">
                <a:latin typeface="Arial" charset="0"/>
              </a:rPr>
              <a:t>22 June</a:t>
            </a:r>
            <a:r>
              <a:rPr lang="en-US" sz="2000" kern="1200" dirty="0" smtClean="0">
                <a:latin typeface="Arial" charset="0"/>
              </a:rPr>
              <a:t> 2017</a:t>
            </a:r>
          </a:p>
          <a:p>
            <a:pPr>
              <a:spcBef>
                <a:spcPct val="50000"/>
              </a:spcBef>
            </a:pPr>
            <a:endParaRPr lang="en-US" sz="2400" b="1" kern="1200" dirty="0">
              <a:solidFill>
                <a:schemeClr val="bg1"/>
              </a:solidFill>
              <a:latin typeface="Arial" charset="0"/>
            </a:endParaRPr>
          </a:p>
        </p:txBody>
      </p:sp>
      <p:pic>
        <p:nvPicPr>
          <p:cNvPr id="23" name="Picture 22" descr="data_assim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3352800"/>
            <a:ext cx="3973423" cy="1905000"/>
          </a:xfrm>
          <a:prstGeom prst="rect">
            <a:avLst/>
          </a:prstGeom>
        </p:spPr>
      </p:pic>
      <p:pic>
        <p:nvPicPr>
          <p:cNvPr id="24" name="Picture 23"/>
          <p:cNvPicPr>
            <a:picLocks noChangeAspect="1"/>
          </p:cNvPicPr>
          <p:nvPr/>
        </p:nvPicPr>
        <p:blipFill>
          <a:blip r:embed="rId3"/>
          <a:stretch>
            <a:fillRect/>
          </a:stretch>
        </p:blipFill>
        <p:spPr>
          <a:xfrm>
            <a:off x="5787422" y="1371600"/>
            <a:ext cx="2322723" cy="1752600"/>
          </a:xfrm>
          <a:prstGeom prst="rect">
            <a:avLst/>
          </a:prstGeom>
        </p:spPr>
      </p:pic>
      <p:pic>
        <p:nvPicPr>
          <p:cNvPr id="25" name="Picture 24" descr="FRM-R&amp;D_logo2-01.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8599" y="5373624"/>
            <a:ext cx="1256961" cy="1202522"/>
          </a:xfrm>
          <a:prstGeom prst="rect">
            <a:avLst/>
          </a:prstGeom>
        </p:spPr>
      </p:pic>
      <p:pic>
        <p:nvPicPr>
          <p:cNvPr id="3" name="Picture 2"/>
          <p:cNvPicPr>
            <a:picLocks noChangeAspect="1"/>
          </p:cNvPicPr>
          <p:nvPr/>
        </p:nvPicPr>
        <p:blipFill>
          <a:blip r:embed="rId5"/>
          <a:stretch>
            <a:fillRect/>
          </a:stretch>
        </p:blipFill>
        <p:spPr>
          <a:xfrm>
            <a:off x="8025063" y="6172200"/>
            <a:ext cx="1106237" cy="508000"/>
          </a:xfrm>
          <a:prstGeom prst="rect">
            <a:avLst/>
          </a:prstGeom>
        </p:spPr>
      </p:pic>
    </p:spTree>
    <p:extLst>
      <p:ext uri="{BB962C8B-B14F-4D97-AF65-F5344CB8AC3E}">
        <p14:creationId xmlns:p14="http://schemas.microsoft.com/office/powerpoint/2010/main" val="15643005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Nearshore</a:t>
            </a:r>
            <a:r>
              <a:rPr lang="en-US" dirty="0" smtClean="0"/>
              <a:t> Model Based Inversion</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10</a:t>
            </a:fld>
            <a:endParaRPr lang="en-US" dirty="0"/>
          </a:p>
        </p:txBody>
      </p:sp>
      <p:sp>
        <p:nvSpPr>
          <p:cNvPr id="3" name="Rectangle 2"/>
          <p:cNvSpPr/>
          <p:nvPr/>
        </p:nvSpPr>
        <p:spPr>
          <a:xfrm>
            <a:off x="304800" y="1219200"/>
            <a:ext cx="2057400" cy="14478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304800" y="-152400"/>
            <a:ext cx="8534400" cy="5486400"/>
            <a:chOff x="168592" y="-685800"/>
            <a:chExt cx="8781173" cy="5153213"/>
          </a:xfrm>
        </p:grpSpPr>
        <p:sp>
          <p:nvSpPr>
            <p:cNvPr id="8" name="Rounded Rectangle 7"/>
            <p:cNvSpPr/>
            <p:nvPr/>
          </p:nvSpPr>
          <p:spPr>
            <a:xfrm>
              <a:off x="313765" y="971176"/>
              <a:ext cx="1807882" cy="567765"/>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451413" y="3092825"/>
              <a:ext cx="2061882" cy="1374588"/>
            </a:xfrm>
            <a:prstGeom prst="roundRect">
              <a:avLst/>
            </a:prstGeom>
            <a:solidFill>
              <a:srgbClr val="33CCFF"/>
            </a:solidFill>
            <a:ln>
              <a:solidFill>
                <a:srgbClr val="33C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451413" y="971176"/>
              <a:ext cx="2061882" cy="1135530"/>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7530353" y="3227294"/>
              <a:ext cx="1419412" cy="1240119"/>
            </a:xfrm>
            <a:prstGeom prst="roundRect">
              <a:avLst/>
            </a:prstGeom>
            <a:solidFill>
              <a:srgbClr val="66CC66"/>
            </a:solidFill>
            <a:ln>
              <a:solidFill>
                <a:srgbClr val="66CC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c 11"/>
            <p:cNvSpPr/>
            <p:nvPr/>
          </p:nvSpPr>
          <p:spPr>
            <a:xfrm rot="10800000">
              <a:off x="1090702" y="-685800"/>
              <a:ext cx="4827498" cy="4540622"/>
            </a:xfrm>
            <a:prstGeom prst="arc">
              <a:avLst>
                <a:gd name="adj1" fmla="val 16266961"/>
                <a:gd name="adj2" fmla="val 66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Curved Connector 12"/>
            <p:cNvCxnSpPr>
              <a:stCxn id="8" idx="3"/>
              <a:endCxn id="10" idx="1"/>
            </p:cNvCxnSpPr>
            <p:nvPr/>
          </p:nvCxnSpPr>
          <p:spPr>
            <a:xfrm>
              <a:off x="2121647" y="1255059"/>
              <a:ext cx="1329766" cy="283882"/>
            </a:xfrm>
            <a:prstGeom prst="curvedConnector3">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2"/>
              <a:endCxn id="9" idx="0"/>
            </p:cNvCxnSpPr>
            <p:nvPr/>
          </p:nvCxnSpPr>
          <p:spPr>
            <a:xfrm>
              <a:off x="4482354" y="2106706"/>
              <a:ext cx="0" cy="986119"/>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5" name="Arc 14"/>
            <p:cNvSpPr/>
            <p:nvPr/>
          </p:nvSpPr>
          <p:spPr>
            <a:xfrm>
              <a:off x="4504766" y="1538941"/>
              <a:ext cx="2017058" cy="2315881"/>
            </a:xfrm>
            <a:prstGeom prst="arc">
              <a:avLst>
                <a:gd name="adj1" fmla="val 16200000"/>
                <a:gd name="adj2" fmla="val 5329546"/>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a:stCxn id="15" idx="2"/>
              <a:endCxn id="11" idx="1"/>
            </p:cNvCxnSpPr>
            <p:nvPr/>
          </p:nvCxnSpPr>
          <p:spPr>
            <a:xfrm flipV="1">
              <a:off x="5537023" y="3847354"/>
              <a:ext cx="1993330" cy="7147"/>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13765" y="1070393"/>
              <a:ext cx="1807882" cy="369332"/>
            </a:xfrm>
            <a:prstGeom prst="rect">
              <a:avLst/>
            </a:prstGeom>
            <a:noFill/>
          </p:spPr>
          <p:txBody>
            <a:bodyPr wrap="square" rtlCol="0">
              <a:spAutoFit/>
            </a:bodyPr>
            <a:lstStyle/>
            <a:p>
              <a:pPr algn="ctr"/>
              <a:r>
                <a:rPr lang="en-US" dirty="0" smtClean="0"/>
                <a:t>Observations</a:t>
              </a:r>
              <a:endParaRPr lang="en-US" dirty="0"/>
            </a:p>
          </p:txBody>
        </p:sp>
        <p:sp>
          <p:nvSpPr>
            <p:cNvPr id="18" name="TextBox 17"/>
            <p:cNvSpPr txBox="1"/>
            <p:nvPr/>
          </p:nvSpPr>
          <p:spPr>
            <a:xfrm>
              <a:off x="3451413" y="3242520"/>
              <a:ext cx="2061882" cy="923330"/>
            </a:xfrm>
            <a:prstGeom prst="rect">
              <a:avLst/>
            </a:prstGeom>
            <a:noFill/>
          </p:spPr>
          <p:txBody>
            <a:bodyPr wrap="square" rtlCol="0">
              <a:spAutoFit/>
            </a:bodyPr>
            <a:lstStyle/>
            <a:p>
              <a:pPr algn="ctr"/>
              <a:r>
                <a:rPr lang="en-US" dirty="0" smtClean="0"/>
                <a:t>Numerical Modeling Framework</a:t>
              </a:r>
              <a:endParaRPr lang="en-US" dirty="0"/>
            </a:p>
          </p:txBody>
        </p:sp>
        <p:sp>
          <p:nvSpPr>
            <p:cNvPr id="19" name="TextBox 18"/>
            <p:cNvSpPr txBox="1"/>
            <p:nvPr/>
          </p:nvSpPr>
          <p:spPr>
            <a:xfrm>
              <a:off x="3632200" y="1103868"/>
              <a:ext cx="1651000" cy="923330"/>
            </a:xfrm>
            <a:prstGeom prst="rect">
              <a:avLst/>
            </a:prstGeom>
            <a:noFill/>
          </p:spPr>
          <p:txBody>
            <a:bodyPr wrap="square" rtlCol="0">
              <a:spAutoFit/>
            </a:bodyPr>
            <a:lstStyle/>
            <a:p>
              <a:pPr algn="ctr"/>
              <a:r>
                <a:rPr lang="en-US" dirty="0" smtClean="0"/>
                <a:t>Data Assimilation Module</a:t>
              </a:r>
              <a:endParaRPr lang="en-US" dirty="0"/>
            </a:p>
          </p:txBody>
        </p:sp>
        <p:sp>
          <p:nvSpPr>
            <p:cNvPr id="20" name="TextBox 19"/>
            <p:cNvSpPr txBox="1"/>
            <p:nvPr/>
          </p:nvSpPr>
          <p:spPr>
            <a:xfrm>
              <a:off x="7530353" y="3385689"/>
              <a:ext cx="1419412" cy="646331"/>
            </a:xfrm>
            <a:prstGeom prst="rect">
              <a:avLst/>
            </a:prstGeom>
            <a:noFill/>
          </p:spPr>
          <p:txBody>
            <a:bodyPr wrap="square" rtlCol="0">
              <a:spAutoFit/>
            </a:bodyPr>
            <a:lstStyle/>
            <a:p>
              <a:pPr algn="ctr"/>
              <a:r>
                <a:rPr lang="en-US" dirty="0" smtClean="0"/>
                <a:t>Improved Bathymetry</a:t>
              </a:r>
              <a:endParaRPr lang="en-US" dirty="0"/>
            </a:p>
          </p:txBody>
        </p:sp>
        <p:sp>
          <p:nvSpPr>
            <p:cNvPr id="21" name="TextBox 20"/>
            <p:cNvSpPr txBox="1"/>
            <p:nvPr/>
          </p:nvSpPr>
          <p:spPr>
            <a:xfrm rot="2519752">
              <a:off x="168592" y="3086297"/>
              <a:ext cx="2791013" cy="369332"/>
            </a:xfrm>
            <a:prstGeom prst="rect">
              <a:avLst/>
            </a:prstGeom>
            <a:noFill/>
          </p:spPr>
          <p:txBody>
            <a:bodyPr wrap="square" rtlCol="0">
              <a:spAutoFit/>
            </a:bodyPr>
            <a:lstStyle/>
            <a:p>
              <a:pPr algn="ctr"/>
              <a:r>
                <a:rPr lang="en-US" dirty="0" smtClean="0"/>
                <a:t>Boundary Forcing</a:t>
              </a:r>
              <a:endParaRPr lang="en-US" dirty="0"/>
            </a:p>
          </p:txBody>
        </p:sp>
      </p:grpSp>
    </p:spTree>
    <p:extLst>
      <p:ext uri="{BB962C8B-B14F-4D97-AF65-F5344CB8AC3E}">
        <p14:creationId xmlns:p14="http://schemas.microsoft.com/office/powerpoint/2010/main" val="1882200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7315200" cy="806450"/>
          </a:xfrm>
        </p:spPr>
        <p:txBody>
          <a:bodyPr/>
          <a:lstStyle/>
          <a:p>
            <a:r>
              <a:rPr lang="en-US" dirty="0" smtClean="0"/>
              <a:t>Use of measurements for data assimilation</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11</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371600"/>
            <a:ext cx="8610600" cy="1946013"/>
          </a:xfrm>
          <a:prstGeom prst="rect">
            <a:avLst/>
          </a:prstGeom>
        </p:spPr>
      </p:pic>
      <p:grpSp>
        <p:nvGrpSpPr>
          <p:cNvPr id="30" name="Group 29"/>
          <p:cNvGrpSpPr/>
          <p:nvPr/>
        </p:nvGrpSpPr>
        <p:grpSpPr>
          <a:xfrm>
            <a:off x="3657600" y="1905000"/>
            <a:ext cx="5105400" cy="3762196"/>
            <a:chOff x="3657600" y="1905000"/>
            <a:chExt cx="5105400" cy="3762196"/>
          </a:xfrm>
        </p:grpSpPr>
        <p:grpSp>
          <p:nvGrpSpPr>
            <p:cNvPr id="8" name="Group 7"/>
            <p:cNvGrpSpPr/>
            <p:nvPr/>
          </p:nvGrpSpPr>
          <p:grpSpPr>
            <a:xfrm>
              <a:off x="3657600" y="3581400"/>
              <a:ext cx="4724400" cy="2085796"/>
              <a:chOff x="2046786" y="1574946"/>
              <a:chExt cx="6926086" cy="3852070"/>
            </a:xfrm>
          </p:grpSpPr>
          <p:sp>
            <p:nvSpPr>
              <p:cNvPr id="9" name="Rectangle 8"/>
              <p:cNvSpPr/>
              <p:nvPr/>
            </p:nvSpPr>
            <p:spPr>
              <a:xfrm>
                <a:off x="4727852" y="1574948"/>
                <a:ext cx="4245020" cy="3852068"/>
              </a:xfrm>
              <a:prstGeom prst="rect">
                <a:avLst/>
              </a:prstGeom>
              <a:gradFill flip="none" rotWithShape="1">
                <a:gsLst>
                  <a:gs pos="0">
                    <a:schemeClr val="accent1">
                      <a:tint val="100000"/>
                      <a:shade val="100000"/>
                      <a:satMod val="130000"/>
                      <a:alpha val="50000"/>
                    </a:schemeClr>
                  </a:gs>
                  <a:gs pos="100000">
                    <a:schemeClr val="accent1">
                      <a:tint val="50000"/>
                      <a:shade val="100000"/>
                      <a:satMod val="350000"/>
                      <a:alpha val="50000"/>
                    </a:schemeClr>
                  </a:gs>
                </a:gsLst>
                <a:lin ang="16200000" scaled="0"/>
                <a:tileRect/>
              </a:gradFill>
              <a:ln>
                <a:solidFill>
                  <a:schemeClr val="accent1">
                    <a:shade val="95000"/>
                    <a:satMod val="105000"/>
                    <a:alpha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046786" y="1574946"/>
                <a:ext cx="1072126" cy="3819079"/>
              </a:xfrm>
              <a:prstGeom prst="rect">
                <a:avLst/>
              </a:prstGeom>
              <a:gradFill flip="none" rotWithShape="1">
                <a:gsLst>
                  <a:gs pos="0">
                    <a:schemeClr val="accent1">
                      <a:tint val="100000"/>
                      <a:shade val="100000"/>
                      <a:satMod val="130000"/>
                      <a:alpha val="46000"/>
                    </a:schemeClr>
                  </a:gs>
                  <a:gs pos="100000">
                    <a:schemeClr val="accent1">
                      <a:tint val="50000"/>
                      <a:shade val="100000"/>
                      <a:satMod val="350000"/>
                      <a:alpha val="4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Arrow Connector 15"/>
            <p:cNvCxnSpPr/>
            <p:nvPr/>
          </p:nvCxnSpPr>
          <p:spPr>
            <a:xfrm flipH="1">
              <a:off x="6477000" y="2667000"/>
              <a:ext cx="685800"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6781800" y="1905000"/>
              <a:ext cx="381000" cy="76200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239000" y="2514600"/>
              <a:ext cx="1524000" cy="307777"/>
            </a:xfrm>
            <a:prstGeom prst="rect">
              <a:avLst/>
            </a:prstGeom>
            <a:noFill/>
            <a:ln>
              <a:noFill/>
            </a:ln>
          </p:spPr>
          <p:txBody>
            <a:bodyPr wrap="square" rtlCol="0">
              <a:spAutoFit/>
            </a:bodyPr>
            <a:lstStyle/>
            <a:p>
              <a:r>
                <a:rPr lang="en-US" sz="1400" dirty="0" smtClean="0">
                  <a:solidFill>
                    <a:schemeClr val="tx2"/>
                  </a:solidFill>
                </a:rPr>
                <a:t>Wave speed</a:t>
              </a:r>
              <a:endParaRPr lang="en-US" sz="1400" dirty="0">
                <a:solidFill>
                  <a:schemeClr val="tx2"/>
                </a:solidFill>
              </a:endParaRPr>
            </a:p>
          </p:txBody>
        </p:sp>
      </p:grpSp>
      <p:grpSp>
        <p:nvGrpSpPr>
          <p:cNvPr id="32" name="Group 31"/>
          <p:cNvGrpSpPr/>
          <p:nvPr/>
        </p:nvGrpSpPr>
        <p:grpSpPr>
          <a:xfrm>
            <a:off x="1143000" y="1524000"/>
            <a:ext cx="7467600" cy="4125332"/>
            <a:chOff x="1143000" y="1524000"/>
            <a:chExt cx="7467600" cy="4125332"/>
          </a:xfrm>
        </p:grpSpPr>
        <p:sp>
          <p:nvSpPr>
            <p:cNvPr id="14" name="Rectangle 13"/>
            <p:cNvSpPr/>
            <p:nvPr/>
          </p:nvSpPr>
          <p:spPr>
            <a:xfrm>
              <a:off x="1143000" y="3581400"/>
              <a:ext cx="2133600" cy="2067932"/>
            </a:xfrm>
            <a:prstGeom prst="rect">
              <a:avLst/>
            </a:prstGeom>
            <a:solidFill>
              <a:srgbClr val="FF0000">
                <a:alpha val="3500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6" name="Straight Arrow Connector 25"/>
            <p:cNvCxnSpPr/>
            <p:nvPr/>
          </p:nvCxnSpPr>
          <p:spPr>
            <a:xfrm flipH="1" flipV="1">
              <a:off x="6553200" y="1600200"/>
              <a:ext cx="762000" cy="7620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91400" y="1524000"/>
              <a:ext cx="1219200" cy="307777"/>
            </a:xfrm>
            <a:prstGeom prst="rect">
              <a:avLst/>
            </a:prstGeom>
            <a:noFill/>
          </p:spPr>
          <p:txBody>
            <a:bodyPr wrap="square" rtlCol="0">
              <a:spAutoFit/>
            </a:bodyPr>
            <a:lstStyle/>
            <a:p>
              <a:r>
                <a:rPr lang="en-US" sz="1400" dirty="0" smtClean="0">
                  <a:solidFill>
                    <a:srgbClr val="FFFFFF"/>
                  </a:solidFill>
                </a:rPr>
                <a:t>Topography</a:t>
              </a:r>
              <a:endParaRPr lang="en-US" sz="1400" dirty="0">
                <a:solidFill>
                  <a:srgbClr val="FFFFFF"/>
                </a:solidFill>
              </a:endParaRPr>
            </a:p>
          </p:txBody>
        </p:sp>
      </p:grpSp>
      <p:cxnSp>
        <p:nvCxnSpPr>
          <p:cNvPr id="35" name="Straight Connector 34"/>
          <p:cNvCxnSpPr/>
          <p:nvPr/>
        </p:nvCxnSpPr>
        <p:spPr>
          <a:xfrm flipV="1">
            <a:off x="6477000" y="1371600"/>
            <a:ext cx="0" cy="19050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457200" y="3429000"/>
            <a:ext cx="9010789" cy="2793036"/>
            <a:chOff x="457200" y="3429000"/>
            <a:chExt cx="9010789" cy="2793036"/>
          </a:xfrm>
        </p:grpSpPr>
        <p:grpSp>
          <p:nvGrpSpPr>
            <p:cNvPr id="37" name="Group 36"/>
            <p:cNvGrpSpPr/>
            <p:nvPr/>
          </p:nvGrpSpPr>
          <p:grpSpPr>
            <a:xfrm>
              <a:off x="457200" y="3429000"/>
              <a:ext cx="9010789" cy="2793036"/>
              <a:chOff x="457200" y="3429000"/>
              <a:chExt cx="9010789" cy="279303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429000"/>
                <a:ext cx="8265988" cy="27930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962400"/>
                <a:ext cx="6343789" cy="1012194"/>
              </a:xfrm>
              <a:prstGeom prst="rect">
                <a:avLst/>
              </a:prstGeom>
            </p:spPr>
          </p:pic>
        </p:grpSp>
        <p:sp>
          <p:nvSpPr>
            <p:cNvPr id="38" name="Rectangle 37"/>
            <p:cNvSpPr/>
            <p:nvPr/>
          </p:nvSpPr>
          <p:spPr>
            <a:xfrm>
              <a:off x="8610600" y="45720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3276600" y="1828800"/>
            <a:ext cx="2895600" cy="3820532"/>
            <a:chOff x="3276600" y="1828800"/>
            <a:chExt cx="2895600" cy="3820532"/>
          </a:xfrm>
        </p:grpSpPr>
        <p:grpSp>
          <p:nvGrpSpPr>
            <p:cNvPr id="31" name="Group 30"/>
            <p:cNvGrpSpPr/>
            <p:nvPr/>
          </p:nvGrpSpPr>
          <p:grpSpPr>
            <a:xfrm>
              <a:off x="3276600" y="2209800"/>
              <a:ext cx="2895600" cy="3439532"/>
              <a:chOff x="3276600" y="2209800"/>
              <a:chExt cx="2895600" cy="3439532"/>
            </a:xfrm>
          </p:grpSpPr>
          <p:grpSp>
            <p:nvGrpSpPr>
              <p:cNvPr id="11" name="Group 10"/>
              <p:cNvGrpSpPr/>
              <p:nvPr/>
            </p:nvGrpSpPr>
            <p:grpSpPr>
              <a:xfrm>
                <a:off x="3276600" y="3581400"/>
                <a:ext cx="2209801" cy="2067932"/>
                <a:chOff x="1720900" y="1574948"/>
                <a:chExt cx="2577685" cy="3819079"/>
              </a:xfrm>
              <a:solidFill>
                <a:srgbClr val="00CC00">
                  <a:alpha val="44000"/>
                </a:srgbClr>
              </a:solidFill>
            </p:grpSpPr>
            <p:sp>
              <p:nvSpPr>
                <p:cNvPr id="12" name="Rectangle 11"/>
                <p:cNvSpPr/>
                <p:nvPr/>
              </p:nvSpPr>
              <p:spPr>
                <a:xfrm>
                  <a:off x="3055170" y="1574948"/>
                  <a:ext cx="1243415" cy="3819077"/>
                </a:xfrm>
                <a:prstGeom prst="rect">
                  <a:avLst/>
                </a:prstGeom>
                <a:grp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 name="Rectangle 12"/>
                <p:cNvSpPr/>
                <p:nvPr/>
              </p:nvSpPr>
              <p:spPr>
                <a:xfrm>
                  <a:off x="1720900" y="1574948"/>
                  <a:ext cx="412356" cy="3819079"/>
                </a:xfrm>
                <a:prstGeom prst="rect">
                  <a:avLst/>
                </a:prstGeom>
                <a:grp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cxnSp>
            <p:nvCxnSpPr>
              <p:cNvPr id="23" name="Straight Arrow Connector 22"/>
              <p:cNvCxnSpPr/>
              <p:nvPr/>
            </p:nvCxnSpPr>
            <p:spPr>
              <a:xfrm flipV="1">
                <a:off x="5562600" y="2209800"/>
                <a:ext cx="533400" cy="30480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876800" y="2590800"/>
                <a:ext cx="1295400" cy="523220"/>
              </a:xfrm>
              <a:prstGeom prst="rect">
                <a:avLst/>
              </a:prstGeom>
              <a:noFill/>
            </p:spPr>
            <p:txBody>
              <a:bodyPr wrap="square" rtlCol="0">
                <a:spAutoFit/>
              </a:bodyPr>
              <a:lstStyle/>
              <a:p>
                <a:r>
                  <a:rPr lang="en-US" sz="1400" dirty="0" smtClean="0">
                    <a:solidFill>
                      <a:srgbClr val="FFFFFF"/>
                    </a:solidFill>
                  </a:rPr>
                  <a:t>Breaking Dissipation</a:t>
                </a:r>
                <a:endParaRPr lang="en-US" sz="1400" dirty="0">
                  <a:solidFill>
                    <a:srgbClr val="FFFFFF"/>
                  </a:solidFill>
                </a:endParaRPr>
              </a:p>
            </p:txBody>
          </p:sp>
        </p:grpSp>
        <p:cxnSp>
          <p:nvCxnSpPr>
            <p:cNvPr id="43" name="Straight Arrow Connector 42"/>
            <p:cNvCxnSpPr/>
            <p:nvPr/>
          </p:nvCxnSpPr>
          <p:spPr>
            <a:xfrm flipV="1">
              <a:off x="5562600" y="1828800"/>
              <a:ext cx="533400" cy="68580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165048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Nearshore</a:t>
            </a:r>
            <a:r>
              <a:rPr lang="en-US" dirty="0" smtClean="0"/>
              <a:t> Model Based Inversion</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12</a:t>
            </a:fld>
            <a:endParaRPr lang="en-US" dirty="0"/>
          </a:p>
        </p:txBody>
      </p:sp>
      <p:sp>
        <p:nvSpPr>
          <p:cNvPr id="3" name="Rectangle 2"/>
          <p:cNvSpPr/>
          <p:nvPr/>
        </p:nvSpPr>
        <p:spPr>
          <a:xfrm>
            <a:off x="3200400" y="3657600"/>
            <a:ext cx="2514600" cy="19050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04800" y="1219200"/>
            <a:ext cx="2057400" cy="14478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04800" y="-152400"/>
            <a:ext cx="8534400" cy="5486400"/>
            <a:chOff x="168592" y="-685800"/>
            <a:chExt cx="8781173" cy="5153213"/>
          </a:xfrm>
        </p:grpSpPr>
        <p:sp>
          <p:nvSpPr>
            <p:cNvPr id="10" name="Rounded Rectangle 9"/>
            <p:cNvSpPr/>
            <p:nvPr/>
          </p:nvSpPr>
          <p:spPr>
            <a:xfrm>
              <a:off x="313765" y="971176"/>
              <a:ext cx="1807882" cy="567765"/>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3451413" y="3092825"/>
              <a:ext cx="2061882" cy="1374588"/>
            </a:xfrm>
            <a:prstGeom prst="roundRect">
              <a:avLst/>
            </a:prstGeom>
            <a:solidFill>
              <a:srgbClr val="33CCFF"/>
            </a:solidFill>
            <a:ln>
              <a:solidFill>
                <a:srgbClr val="33C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3451413" y="971176"/>
              <a:ext cx="2061882" cy="1135530"/>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7530353" y="3227294"/>
              <a:ext cx="1419412" cy="1240119"/>
            </a:xfrm>
            <a:prstGeom prst="roundRect">
              <a:avLst/>
            </a:prstGeom>
            <a:solidFill>
              <a:srgbClr val="66CC66"/>
            </a:solidFill>
            <a:ln>
              <a:solidFill>
                <a:srgbClr val="66CC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c 13"/>
            <p:cNvSpPr/>
            <p:nvPr/>
          </p:nvSpPr>
          <p:spPr>
            <a:xfrm rot="10800000">
              <a:off x="1090702" y="-685800"/>
              <a:ext cx="4827498" cy="4540622"/>
            </a:xfrm>
            <a:prstGeom prst="arc">
              <a:avLst>
                <a:gd name="adj1" fmla="val 16266961"/>
                <a:gd name="adj2" fmla="val 66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Curved Connector 14"/>
            <p:cNvCxnSpPr>
              <a:stCxn id="10" idx="3"/>
              <a:endCxn id="12" idx="1"/>
            </p:cNvCxnSpPr>
            <p:nvPr/>
          </p:nvCxnSpPr>
          <p:spPr>
            <a:xfrm>
              <a:off x="2121647" y="1255059"/>
              <a:ext cx="1329766" cy="283882"/>
            </a:xfrm>
            <a:prstGeom prst="curvedConnector3">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2"/>
              <a:endCxn id="11" idx="0"/>
            </p:cNvCxnSpPr>
            <p:nvPr/>
          </p:nvCxnSpPr>
          <p:spPr>
            <a:xfrm>
              <a:off x="4482354" y="2106706"/>
              <a:ext cx="0" cy="986119"/>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7" name="Arc 16"/>
            <p:cNvSpPr/>
            <p:nvPr/>
          </p:nvSpPr>
          <p:spPr>
            <a:xfrm>
              <a:off x="4504766" y="1538941"/>
              <a:ext cx="2017058" cy="2315881"/>
            </a:xfrm>
            <a:prstGeom prst="arc">
              <a:avLst>
                <a:gd name="adj1" fmla="val 16200000"/>
                <a:gd name="adj2" fmla="val 5329546"/>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a:stCxn id="17" idx="2"/>
              <a:endCxn id="13" idx="1"/>
            </p:cNvCxnSpPr>
            <p:nvPr/>
          </p:nvCxnSpPr>
          <p:spPr>
            <a:xfrm flipV="1">
              <a:off x="5537023" y="3847354"/>
              <a:ext cx="1993330" cy="7147"/>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13765" y="1070393"/>
              <a:ext cx="1807882" cy="369332"/>
            </a:xfrm>
            <a:prstGeom prst="rect">
              <a:avLst/>
            </a:prstGeom>
            <a:noFill/>
          </p:spPr>
          <p:txBody>
            <a:bodyPr wrap="square" rtlCol="0">
              <a:spAutoFit/>
            </a:bodyPr>
            <a:lstStyle/>
            <a:p>
              <a:pPr algn="ctr"/>
              <a:r>
                <a:rPr lang="en-US" dirty="0" smtClean="0"/>
                <a:t>Observations</a:t>
              </a:r>
              <a:endParaRPr lang="en-US" dirty="0"/>
            </a:p>
          </p:txBody>
        </p:sp>
        <p:sp>
          <p:nvSpPr>
            <p:cNvPr id="20" name="TextBox 19"/>
            <p:cNvSpPr txBox="1"/>
            <p:nvPr/>
          </p:nvSpPr>
          <p:spPr>
            <a:xfrm>
              <a:off x="3451413" y="3242520"/>
              <a:ext cx="2061882" cy="923330"/>
            </a:xfrm>
            <a:prstGeom prst="rect">
              <a:avLst/>
            </a:prstGeom>
            <a:noFill/>
          </p:spPr>
          <p:txBody>
            <a:bodyPr wrap="square" rtlCol="0">
              <a:spAutoFit/>
            </a:bodyPr>
            <a:lstStyle/>
            <a:p>
              <a:pPr algn="ctr"/>
              <a:r>
                <a:rPr lang="en-US" dirty="0" smtClean="0"/>
                <a:t>Numerical Modeling Framework</a:t>
              </a:r>
              <a:endParaRPr lang="en-US" dirty="0"/>
            </a:p>
          </p:txBody>
        </p:sp>
        <p:sp>
          <p:nvSpPr>
            <p:cNvPr id="21" name="TextBox 20"/>
            <p:cNvSpPr txBox="1"/>
            <p:nvPr/>
          </p:nvSpPr>
          <p:spPr>
            <a:xfrm>
              <a:off x="3632200" y="1103868"/>
              <a:ext cx="1651000" cy="923330"/>
            </a:xfrm>
            <a:prstGeom prst="rect">
              <a:avLst/>
            </a:prstGeom>
            <a:noFill/>
          </p:spPr>
          <p:txBody>
            <a:bodyPr wrap="square" rtlCol="0">
              <a:spAutoFit/>
            </a:bodyPr>
            <a:lstStyle/>
            <a:p>
              <a:pPr algn="ctr"/>
              <a:r>
                <a:rPr lang="en-US" dirty="0" smtClean="0"/>
                <a:t>Data Assimilation Module</a:t>
              </a:r>
              <a:endParaRPr lang="en-US" dirty="0"/>
            </a:p>
          </p:txBody>
        </p:sp>
        <p:sp>
          <p:nvSpPr>
            <p:cNvPr id="22" name="TextBox 21"/>
            <p:cNvSpPr txBox="1"/>
            <p:nvPr/>
          </p:nvSpPr>
          <p:spPr>
            <a:xfrm>
              <a:off x="7530353" y="3385689"/>
              <a:ext cx="1419412" cy="646331"/>
            </a:xfrm>
            <a:prstGeom prst="rect">
              <a:avLst/>
            </a:prstGeom>
            <a:noFill/>
          </p:spPr>
          <p:txBody>
            <a:bodyPr wrap="square" rtlCol="0">
              <a:spAutoFit/>
            </a:bodyPr>
            <a:lstStyle/>
            <a:p>
              <a:pPr algn="ctr"/>
              <a:r>
                <a:rPr lang="en-US" dirty="0" smtClean="0"/>
                <a:t>Improved Bathymetry</a:t>
              </a:r>
              <a:endParaRPr lang="en-US" dirty="0"/>
            </a:p>
          </p:txBody>
        </p:sp>
        <p:sp>
          <p:nvSpPr>
            <p:cNvPr id="23" name="TextBox 22"/>
            <p:cNvSpPr txBox="1"/>
            <p:nvPr/>
          </p:nvSpPr>
          <p:spPr>
            <a:xfrm rot="2519752">
              <a:off x="168592" y="3086297"/>
              <a:ext cx="2791013" cy="369332"/>
            </a:xfrm>
            <a:prstGeom prst="rect">
              <a:avLst/>
            </a:prstGeom>
            <a:noFill/>
          </p:spPr>
          <p:txBody>
            <a:bodyPr wrap="square" rtlCol="0">
              <a:spAutoFit/>
            </a:bodyPr>
            <a:lstStyle/>
            <a:p>
              <a:pPr algn="ctr"/>
              <a:r>
                <a:rPr lang="en-US" dirty="0" smtClean="0"/>
                <a:t>Boundary Forcing</a:t>
              </a:r>
              <a:endParaRPr lang="en-US" dirty="0"/>
            </a:p>
          </p:txBody>
        </p:sp>
      </p:grpSp>
    </p:spTree>
    <p:extLst>
      <p:ext uri="{BB962C8B-B14F-4D97-AF65-F5344CB8AC3E}">
        <p14:creationId xmlns:p14="http://schemas.microsoft.com/office/powerpoint/2010/main" val="9564443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Nearshore</a:t>
            </a:r>
            <a:r>
              <a:rPr lang="en-US" dirty="0" smtClean="0"/>
              <a:t> Model Framework</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13</a:t>
            </a:fld>
            <a:endParaRPr lang="en-US"/>
          </a:p>
        </p:txBody>
      </p:sp>
      <p:grpSp>
        <p:nvGrpSpPr>
          <p:cNvPr id="3" name="Group 2"/>
          <p:cNvGrpSpPr/>
          <p:nvPr/>
        </p:nvGrpSpPr>
        <p:grpSpPr>
          <a:xfrm>
            <a:off x="0" y="1600200"/>
            <a:ext cx="8890152" cy="4592831"/>
            <a:chOff x="0" y="1600200"/>
            <a:chExt cx="8890152" cy="4592831"/>
          </a:xfrm>
        </p:grpSpPr>
        <p:grpSp>
          <p:nvGrpSpPr>
            <p:cNvPr id="19" name="Group 18"/>
            <p:cNvGrpSpPr/>
            <p:nvPr/>
          </p:nvGrpSpPr>
          <p:grpSpPr>
            <a:xfrm>
              <a:off x="0" y="1600200"/>
              <a:ext cx="8756551" cy="4592831"/>
              <a:chOff x="0" y="1600200"/>
              <a:chExt cx="8756551" cy="4592831"/>
            </a:xfrm>
          </p:grpSpPr>
          <p:pic>
            <p:nvPicPr>
              <p:cNvPr id="20" name="Picture 19"/>
              <p:cNvPicPr>
                <a:picLocks noChangeAspect="1"/>
              </p:cNvPicPr>
              <p:nvPr/>
            </p:nvPicPr>
            <p:blipFill rotWithShape="1">
              <a:blip r:embed="rId2"/>
              <a:srcRect l="16323" b="7153"/>
              <a:stretch/>
            </p:blipFill>
            <p:spPr>
              <a:xfrm>
                <a:off x="457200" y="3256068"/>
                <a:ext cx="3579619" cy="2936963"/>
              </a:xfrm>
              <a:prstGeom prst="rect">
                <a:avLst/>
              </a:prstGeom>
            </p:spPr>
          </p:pic>
          <p:pic>
            <p:nvPicPr>
              <p:cNvPr id="21" name="Picture 20"/>
              <p:cNvPicPr>
                <a:picLocks noChangeAspect="1"/>
              </p:cNvPicPr>
              <p:nvPr/>
            </p:nvPicPr>
            <p:blipFill>
              <a:blip r:embed="rId3"/>
              <a:stretch>
                <a:fillRect/>
              </a:stretch>
            </p:blipFill>
            <p:spPr>
              <a:xfrm>
                <a:off x="2866356" y="2505221"/>
                <a:ext cx="3647996" cy="2752579"/>
              </a:xfrm>
              <a:prstGeom prst="rect">
                <a:avLst/>
              </a:prstGeom>
            </p:spPr>
          </p:pic>
          <p:pic>
            <p:nvPicPr>
              <p:cNvPr id="22" name="Picture 21"/>
              <p:cNvPicPr>
                <a:picLocks noChangeAspect="1"/>
              </p:cNvPicPr>
              <p:nvPr/>
            </p:nvPicPr>
            <p:blipFill rotWithShape="1">
              <a:blip r:embed="rId4"/>
              <a:srcRect l="7488" t="11464" r="42173" b="2685"/>
              <a:stretch/>
            </p:blipFill>
            <p:spPr>
              <a:xfrm>
                <a:off x="4985487" y="1733962"/>
                <a:ext cx="3701314" cy="2374862"/>
              </a:xfrm>
              <a:prstGeom prst="rect">
                <a:avLst/>
              </a:prstGeom>
            </p:spPr>
          </p:pic>
          <p:sp>
            <p:nvSpPr>
              <p:cNvPr id="23" name="Right Arrow 22"/>
              <p:cNvSpPr/>
              <p:nvPr/>
            </p:nvSpPr>
            <p:spPr>
              <a:xfrm>
                <a:off x="5105400" y="4572000"/>
                <a:ext cx="3651151" cy="1265168"/>
              </a:xfrm>
              <a:prstGeom prst="rightArrow">
                <a:avLst/>
              </a:prstGeom>
              <a:solidFill>
                <a:srgbClr val="A1010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Computation Time</a:t>
                </a:r>
                <a:endParaRPr lang="en-US" sz="2800" dirty="0"/>
              </a:p>
            </p:txBody>
          </p:sp>
          <p:sp>
            <p:nvSpPr>
              <p:cNvPr id="24" name="Right Arrow 23"/>
              <p:cNvSpPr/>
              <p:nvPr/>
            </p:nvSpPr>
            <p:spPr>
              <a:xfrm rot="16200000">
                <a:off x="-1120352" y="2720552"/>
                <a:ext cx="3651153" cy="1410449"/>
              </a:xfrm>
              <a:prstGeom prst="righ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Model Fidelity</a:t>
                </a:r>
                <a:endParaRPr lang="en-US" sz="2800" dirty="0"/>
              </a:p>
            </p:txBody>
          </p:sp>
        </p:grpSp>
        <p:sp>
          <p:nvSpPr>
            <p:cNvPr id="25" name="Right Arrow 24"/>
            <p:cNvSpPr/>
            <p:nvPr/>
          </p:nvSpPr>
          <p:spPr>
            <a:xfrm rot="19829375">
              <a:off x="885963" y="2307217"/>
              <a:ext cx="8004189" cy="3045341"/>
            </a:xfrm>
            <a:prstGeom prst="rightArrow">
              <a:avLst/>
            </a:prstGeom>
            <a:solidFill>
              <a:srgbClr val="0000FF">
                <a:alpha val="3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a:off x="1371600" y="5105400"/>
            <a:ext cx="1219200" cy="830997"/>
          </a:xfrm>
          <a:prstGeom prst="rect">
            <a:avLst/>
          </a:prstGeom>
          <a:noFill/>
        </p:spPr>
        <p:txBody>
          <a:bodyPr wrap="square" rtlCol="0">
            <a:spAutoFit/>
          </a:bodyPr>
          <a:lstStyle/>
          <a:p>
            <a:r>
              <a:rPr lang="en-US" dirty="0" smtClean="0">
                <a:solidFill>
                  <a:srgbClr val="FFFFFF"/>
                </a:solidFill>
              </a:rPr>
              <a:t>Linear Theory</a:t>
            </a:r>
            <a:endParaRPr lang="en-US" dirty="0">
              <a:solidFill>
                <a:srgbClr val="FFFFFF"/>
              </a:solidFill>
            </a:endParaRPr>
          </a:p>
        </p:txBody>
      </p:sp>
      <p:sp>
        <p:nvSpPr>
          <p:cNvPr id="27" name="TextBox 26"/>
          <p:cNvSpPr txBox="1"/>
          <p:nvPr/>
        </p:nvSpPr>
        <p:spPr>
          <a:xfrm>
            <a:off x="2667000" y="4114800"/>
            <a:ext cx="1600200" cy="1200328"/>
          </a:xfrm>
          <a:prstGeom prst="rect">
            <a:avLst/>
          </a:prstGeom>
          <a:noFill/>
        </p:spPr>
        <p:txBody>
          <a:bodyPr wrap="square" rtlCol="0">
            <a:spAutoFit/>
          </a:bodyPr>
          <a:lstStyle/>
          <a:p>
            <a:r>
              <a:rPr lang="en-US" dirty="0" smtClean="0">
                <a:solidFill>
                  <a:srgbClr val="FFFFFF"/>
                </a:solidFill>
              </a:rPr>
              <a:t>Phase Averaged Model</a:t>
            </a:r>
            <a:endParaRPr lang="en-US" dirty="0">
              <a:solidFill>
                <a:srgbClr val="FFFFFF"/>
              </a:solidFill>
            </a:endParaRPr>
          </a:p>
        </p:txBody>
      </p:sp>
      <p:sp>
        <p:nvSpPr>
          <p:cNvPr id="28" name="TextBox 27"/>
          <p:cNvSpPr txBox="1"/>
          <p:nvPr/>
        </p:nvSpPr>
        <p:spPr>
          <a:xfrm>
            <a:off x="4267200" y="3124200"/>
            <a:ext cx="1828800" cy="1200328"/>
          </a:xfrm>
          <a:prstGeom prst="rect">
            <a:avLst/>
          </a:prstGeom>
          <a:noFill/>
        </p:spPr>
        <p:txBody>
          <a:bodyPr wrap="square" rtlCol="0">
            <a:spAutoFit/>
          </a:bodyPr>
          <a:lstStyle/>
          <a:p>
            <a:r>
              <a:rPr lang="en-US" dirty="0" smtClean="0">
                <a:solidFill>
                  <a:srgbClr val="FFFFFF"/>
                </a:solidFill>
              </a:rPr>
              <a:t>Coupled Wave-Circulation</a:t>
            </a:r>
            <a:endParaRPr lang="en-US" dirty="0">
              <a:solidFill>
                <a:srgbClr val="FFFFFF"/>
              </a:solidFill>
            </a:endParaRPr>
          </a:p>
        </p:txBody>
      </p:sp>
      <p:sp>
        <p:nvSpPr>
          <p:cNvPr id="29" name="TextBox 28"/>
          <p:cNvSpPr txBox="1"/>
          <p:nvPr/>
        </p:nvSpPr>
        <p:spPr>
          <a:xfrm>
            <a:off x="6019800" y="2209800"/>
            <a:ext cx="1828800" cy="1200328"/>
          </a:xfrm>
          <a:prstGeom prst="rect">
            <a:avLst/>
          </a:prstGeom>
          <a:noFill/>
        </p:spPr>
        <p:txBody>
          <a:bodyPr wrap="square" rtlCol="0">
            <a:spAutoFit/>
          </a:bodyPr>
          <a:lstStyle/>
          <a:p>
            <a:r>
              <a:rPr lang="en-US" dirty="0" smtClean="0">
                <a:solidFill>
                  <a:schemeClr val="bg1"/>
                </a:solidFill>
              </a:rPr>
              <a:t>Phase Resolving Models</a:t>
            </a:r>
            <a:endParaRPr lang="en-US" dirty="0">
              <a:solidFill>
                <a:schemeClr val="bg1"/>
              </a:solidFill>
            </a:endParaRPr>
          </a:p>
        </p:txBody>
      </p:sp>
    </p:spTree>
    <p:extLst>
      <p:ext uri="{BB962C8B-B14F-4D97-AF65-F5344CB8AC3E}">
        <p14:creationId xmlns:p14="http://schemas.microsoft.com/office/powerpoint/2010/main" val="25928254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Nearshore</a:t>
            </a:r>
            <a:r>
              <a:rPr lang="en-US" dirty="0" smtClean="0"/>
              <a:t> Model Based Inversion</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14</a:t>
            </a:fld>
            <a:endParaRPr lang="en-US" dirty="0"/>
          </a:p>
        </p:txBody>
      </p:sp>
      <p:sp>
        <p:nvSpPr>
          <p:cNvPr id="3" name="Rectangle 2"/>
          <p:cNvSpPr/>
          <p:nvPr/>
        </p:nvSpPr>
        <p:spPr>
          <a:xfrm>
            <a:off x="3200400" y="3733800"/>
            <a:ext cx="2514600" cy="19050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200400" y="1219200"/>
            <a:ext cx="2514600" cy="19050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04800" y="-152400"/>
            <a:ext cx="8534400" cy="5486400"/>
            <a:chOff x="168592" y="-685800"/>
            <a:chExt cx="8781173" cy="5153213"/>
          </a:xfrm>
        </p:grpSpPr>
        <p:sp>
          <p:nvSpPr>
            <p:cNvPr id="10" name="Rounded Rectangle 9"/>
            <p:cNvSpPr/>
            <p:nvPr/>
          </p:nvSpPr>
          <p:spPr>
            <a:xfrm>
              <a:off x="313765" y="971176"/>
              <a:ext cx="1807882" cy="567765"/>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3451413" y="3092825"/>
              <a:ext cx="2061882" cy="1374588"/>
            </a:xfrm>
            <a:prstGeom prst="roundRect">
              <a:avLst/>
            </a:prstGeom>
            <a:solidFill>
              <a:srgbClr val="33CCFF"/>
            </a:solidFill>
            <a:ln>
              <a:solidFill>
                <a:srgbClr val="33C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3451413" y="971176"/>
              <a:ext cx="2061882" cy="1135530"/>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7530353" y="3227294"/>
              <a:ext cx="1419412" cy="1240119"/>
            </a:xfrm>
            <a:prstGeom prst="roundRect">
              <a:avLst/>
            </a:prstGeom>
            <a:solidFill>
              <a:srgbClr val="66CC66"/>
            </a:solidFill>
            <a:ln>
              <a:solidFill>
                <a:srgbClr val="66CC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c 13"/>
            <p:cNvSpPr/>
            <p:nvPr/>
          </p:nvSpPr>
          <p:spPr>
            <a:xfrm rot="10800000">
              <a:off x="1090702" y="-685800"/>
              <a:ext cx="4827498" cy="4540622"/>
            </a:xfrm>
            <a:prstGeom prst="arc">
              <a:avLst>
                <a:gd name="adj1" fmla="val 16266961"/>
                <a:gd name="adj2" fmla="val 66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Curved Connector 14"/>
            <p:cNvCxnSpPr>
              <a:stCxn id="10" idx="3"/>
              <a:endCxn id="12" idx="1"/>
            </p:cNvCxnSpPr>
            <p:nvPr/>
          </p:nvCxnSpPr>
          <p:spPr>
            <a:xfrm>
              <a:off x="2121647" y="1255059"/>
              <a:ext cx="1329766" cy="283882"/>
            </a:xfrm>
            <a:prstGeom prst="curvedConnector3">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2"/>
              <a:endCxn id="11" idx="0"/>
            </p:cNvCxnSpPr>
            <p:nvPr/>
          </p:nvCxnSpPr>
          <p:spPr>
            <a:xfrm>
              <a:off x="4482354" y="2106706"/>
              <a:ext cx="0" cy="986119"/>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7" name="Arc 16"/>
            <p:cNvSpPr/>
            <p:nvPr/>
          </p:nvSpPr>
          <p:spPr>
            <a:xfrm>
              <a:off x="4504766" y="1538941"/>
              <a:ext cx="2017058" cy="2315881"/>
            </a:xfrm>
            <a:prstGeom prst="arc">
              <a:avLst>
                <a:gd name="adj1" fmla="val 16200000"/>
                <a:gd name="adj2" fmla="val 5329546"/>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a:stCxn id="17" idx="2"/>
              <a:endCxn id="13" idx="1"/>
            </p:cNvCxnSpPr>
            <p:nvPr/>
          </p:nvCxnSpPr>
          <p:spPr>
            <a:xfrm flipV="1">
              <a:off x="5537023" y="3847354"/>
              <a:ext cx="1993330" cy="7147"/>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13765" y="1070393"/>
              <a:ext cx="1807882" cy="369332"/>
            </a:xfrm>
            <a:prstGeom prst="rect">
              <a:avLst/>
            </a:prstGeom>
            <a:noFill/>
          </p:spPr>
          <p:txBody>
            <a:bodyPr wrap="square" rtlCol="0">
              <a:spAutoFit/>
            </a:bodyPr>
            <a:lstStyle/>
            <a:p>
              <a:pPr algn="ctr"/>
              <a:r>
                <a:rPr lang="en-US" dirty="0" smtClean="0"/>
                <a:t>Observations</a:t>
              </a:r>
              <a:endParaRPr lang="en-US" dirty="0"/>
            </a:p>
          </p:txBody>
        </p:sp>
        <p:sp>
          <p:nvSpPr>
            <p:cNvPr id="20" name="TextBox 19"/>
            <p:cNvSpPr txBox="1"/>
            <p:nvPr/>
          </p:nvSpPr>
          <p:spPr>
            <a:xfrm>
              <a:off x="3451413" y="3242520"/>
              <a:ext cx="2061882" cy="923330"/>
            </a:xfrm>
            <a:prstGeom prst="rect">
              <a:avLst/>
            </a:prstGeom>
            <a:noFill/>
          </p:spPr>
          <p:txBody>
            <a:bodyPr wrap="square" rtlCol="0">
              <a:spAutoFit/>
            </a:bodyPr>
            <a:lstStyle/>
            <a:p>
              <a:pPr algn="ctr"/>
              <a:r>
                <a:rPr lang="en-US" dirty="0" smtClean="0"/>
                <a:t>Numerical Modeling Framework</a:t>
              </a:r>
              <a:endParaRPr lang="en-US" dirty="0"/>
            </a:p>
          </p:txBody>
        </p:sp>
        <p:sp>
          <p:nvSpPr>
            <p:cNvPr id="21" name="TextBox 20"/>
            <p:cNvSpPr txBox="1"/>
            <p:nvPr/>
          </p:nvSpPr>
          <p:spPr>
            <a:xfrm>
              <a:off x="3632200" y="1103868"/>
              <a:ext cx="1651000" cy="923330"/>
            </a:xfrm>
            <a:prstGeom prst="rect">
              <a:avLst/>
            </a:prstGeom>
            <a:noFill/>
          </p:spPr>
          <p:txBody>
            <a:bodyPr wrap="square" rtlCol="0">
              <a:spAutoFit/>
            </a:bodyPr>
            <a:lstStyle/>
            <a:p>
              <a:pPr algn="ctr"/>
              <a:r>
                <a:rPr lang="en-US" dirty="0" smtClean="0"/>
                <a:t>Data Assimilation Module</a:t>
              </a:r>
              <a:endParaRPr lang="en-US" dirty="0"/>
            </a:p>
          </p:txBody>
        </p:sp>
        <p:sp>
          <p:nvSpPr>
            <p:cNvPr id="22" name="TextBox 21"/>
            <p:cNvSpPr txBox="1"/>
            <p:nvPr/>
          </p:nvSpPr>
          <p:spPr>
            <a:xfrm>
              <a:off x="7530353" y="3385689"/>
              <a:ext cx="1419412" cy="646331"/>
            </a:xfrm>
            <a:prstGeom prst="rect">
              <a:avLst/>
            </a:prstGeom>
            <a:noFill/>
          </p:spPr>
          <p:txBody>
            <a:bodyPr wrap="square" rtlCol="0">
              <a:spAutoFit/>
            </a:bodyPr>
            <a:lstStyle/>
            <a:p>
              <a:pPr algn="ctr"/>
              <a:r>
                <a:rPr lang="en-US" dirty="0" smtClean="0"/>
                <a:t>Improved Bathymetry</a:t>
              </a:r>
              <a:endParaRPr lang="en-US" dirty="0"/>
            </a:p>
          </p:txBody>
        </p:sp>
        <p:sp>
          <p:nvSpPr>
            <p:cNvPr id="23" name="TextBox 22"/>
            <p:cNvSpPr txBox="1"/>
            <p:nvPr/>
          </p:nvSpPr>
          <p:spPr>
            <a:xfrm rot="2519752">
              <a:off x="168592" y="3086297"/>
              <a:ext cx="2791013" cy="369332"/>
            </a:xfrm>
            <a:prstGeom prst="rect">
              <a:avLst/>
            </a:prstGeom>
            <a:noFill/>
          </p:spPr>
          <p:txBody>
            <a:bodyPr wrap="square" rtlCol="0">
              <a:spAutoFit/>
            </a:bodyPr>
            <a:lstStyle/>
            <a:p>
              <a:pPr algn="ctr"/>
              <a:r>
                <a:rPr lang="en-US" dirty="0" smtClean="0"/>
                <a:t>Boundary Forcing</a:t>
              </a:r>
              <a:endParaRPr lang="en-US" dirty="0"/>
            </a:p>
          </p:txBody>
        </p:sp>
      </p:grpSp>
    </p:spTree>
    <p:extLst>
      <p:ext uri="{BB962C8B-B14F-4D97-AF65-F5344CB8AC3E}">
        <p14:creationId xmlns:p14="http://schemas.microsoft.com/office/powerpoint/2010/main" val="13474697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Assimilation</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15</a:t>
            </a:fld>
            <a:endParaRPr lang="en-US"/>
          </a:p>
        </p:txBody>
      </p:sp>
      <p:pic>
        <p:nvPicPr>
          <p:cNvPr id="13" name="Picture 12"/>
          <p:cNvPicPr>
            <a:picLocks noChangeAspect="1"/>
          </p:cNvPicPr>
          <p:nvPr/>
        </p:nvPicPr>
        <p:blipFill>
          <a:blip r:embed="rId2"/>
          <a:stretch>
            <a:fillRect/>
          </a:stretch>
        </p:blipFill>
        <p:spPr>
          <a:xfrm>
            <a:off x="228600" y="990600"/>
            <a:ext cx="5698992" cy="2260600"/>
          </a:xfrm>
          <a:prstGeom prst="rect">
            <a:avLst/>
          </a:prstGeom>
        </p:spPr>
      </p:pic>
      <p:pic>
        <p:nvPicPr>
          <p:cNvPr id="16" name="Picture 15"/>
          <p:cNvPicPr>
            <a:picLocks noChangeAspect="1"/>
          </p:cNvPicPr>
          <p:nvPr/>
        </p:nvPicPr>
        <p:blipFill>
          <a:blip r:embed="rId3"/>
          <a:stretch>
            <a:fillRect/>
          </a:stretch>
        </p:blipFill>
        <p:spPr>
          <a:xfrm>
            <a:off x="5653939" y="1371600"/>
            <a:ext cx="3206230" cy="2133600"/>
          </a:xfrm>
          <a:prstGeom prst="rect">
            <a:avLst/>
          </a:prstGeom>
        </p:spPr>
      </p:pic>
      <p:pic>
        <p:nvPicPr>
          <p:cNvPr id="17" name="Picture 16"/>
          <p:cNvPicPr>
            <a:picLocks noChangeAspect="1"/>
          </p:cNvPicPr>
          <p:nvPr/>
        </p:nvPicPr>
        <p:blipFill>
          <a:blip r:embed="rId4"/>
          <a:stretch>
            <a:fillRect/>
          </a:stretch>
        </p:blipFill>
        <p:spPr>
          <a:xfrm>
            <a:off x="381000" y="2915920"/>
            <a:ext cx="2832100" cy="2265680"/>
          </a:xfrm>
          <a:prstGeom prst="rect">
            <a:avLst/>
          </a:prstGeom>
        </p:spPr>
      </p:pic>
      <p:sp>
        <p:nvSpPr>
          <p:cNvPr id="18" name="TextBox 17"/>
          <p:cNvSpPr txBox="1"/>
          <p:nvPr/>
        </p:nvSpPr>
        <p:spPr>
          <a:xfrm>
            <a:off x="3276600" y="3462277"/>
            <a:ext cx="5181600" cy="2862323"/>
          </a:xfrm>
          <a:prstGeom prst="rect">
            <a:avLst/>
          </a:prstGeom>
          <a:noFill/>
        </p:spPr>
        <p:txBody>
          <a:bodyPr wrap="square" rtlCol="0">
            <a:spAutoFit/>
          </a:bodyPr>
          <a:lstStyle/>
          <a:p>
            <a:r>
              <a:rPr lang="en-US" dirty="0" smtClean="0"/>
              <a:t>Data assimilation uses relationships </a:t>
            </a:r>
            <a:r>
              <a:rPr lang="en-US" dirty="0"/>
              <a:t>between modeled and observed </a:t>
            </a:r>
            <a:r>
              <a:rPr lang="en-US" dirty="0" smtClean="0"/>
              <a:t>quantities to </a:t>
            </a:r>
            <a:r>
              <a:rPr lang="en-US" dirty="0"/>
              <a:t>improve forecasts and predictions through measured data</a:t>
            </a:r>
            <a:r>
              <a:rPr lang="en-US" dirty="0" smtClean="0"/>
              <a:t>.</a:t>
            </a:r>
          </a:p>
          <a:p>
            <a:r>
              <a:rPr lang="en-US" dirty="0" smtClean="0"/>
              <a:t>Collaborations with:</a:t>
            </a:r>
          </a:p>
          <a:p>
            <a:r>
              <a:rPr lang="en-US" dirty="0" smtClean="0"/>
              <a:t>   - Stanford University</a:t>
            </a:r>
          </a:p>
          <a:p>
            <a:r>
              <a:rPr lang="en-US" dirty="0"/>
              <a:t> </a:t>
            </a:r>
            <a:r>
              <a:rPr lang="en-US" dirty="0" smtClean="0"/>
              <a:t>  - NC State University </a:t>
            </a:r>
          </a:p>
          <a:p>
            <a:r>
              <a:rPr lang="en-US" dirty="0"/>
              <a:t> </a:t>
            </a:r>
            <a:r>
              <a:rPr lang="en-US" dirty="0" smtClean="0"/>
              <a:t>  - Oregon State University </a:t>
            </a:r>
          </a:p>
          <a:p>
            <a:r>
              <a:rPr lang="en-US" dirty="0" smtClean="0"/>
              <a:t>to develop efficient and accurate data assimilation methods</a:t>
            </a:r>
            <a:endParaRPr lang="en-US" dirty="0"/>
          </a:p>
        </p:txBody>
      </p:sp>
    </p:spTree>
    <p:extLst>
      <p:ext uri="{BB962C8B-B14F-4D97-AF65-F5344CB8AC3E}">
        <p14:creationId xmlns:p14="http://schemas.microsoft.com/office/powerpoint/2010/main" val="1230227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role of data assimilation </a:t>
            </a:r>
            <a:r>
              <a:rPr lang="en-US" dirty="0" smtClean="0"/>
              <a:t>for Hurricane Flood Risk?</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16</a:t>
            </a:fld>
            <a:endParaRPr lang="en-US"/>
          </a:p>
        </p:txBody>
      </p:sp>
      <p:sp>
        <p:nvSpPr>
          <p:cNvPr id="5" name="Right Arrow 4"/>
          <p:cNvSpPr/>
          <p:nvPr/>
        </p:nvSpPr>
        <p:spPr>
          <a:xfrm>
            <a:off x="6858000" y="2971800"/>
            <a:ext cx="1524000" cy="762000"/>
          </a:xfrm>
          <a:prstGeom prst="rightArrow">
            <a:avLst/>
          </a:prstGeom>
          <a:solidFill>
            <a:srgbClr val="008000">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81000" y="2971800"/>
            <a:ext cx="7010400" cy="762000"/>
          </a:xfrm>
          <a:prstGeom prst="rightArrow">
            <a:avLst/>
          </a:prstGeom>
          <a:solidFill>
            <a:srgbClr val="0000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57200" y="2209800"/>
            <a:ext cx="1447800" cy="523220"/>
          </a:xfrm>
          <a:prstGeom prst="rect">
            <a:avLst/>
          </a:prstGeom>
          <a:noFill/>
        </p:spPr>
        <p:txBody>
          <a:bodyPr wrap="square" rtlCol="0">
            <a:spAutoFit/>
          </a:bodyPr>
          <a:lstStyle/>
          <a:p>
            <a:r>
              <a:rPr lang="en-US" sz="1400" b="1" dirty="0" smtClean="0"/>
              <a:t>Background Bathymetry</a:t>
            </a:r>
            <a:endParaRPr lang="en-US" sz="1400" b="1" dirty="0"/>
          </a:p>
        </p:txBody>
      </p:sp>
      <p:pic>
        <p:nvPicPr>
          <p:cNvPr id="9" name="Picture 8" descr="background_de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1003300" cy="1021576"/>
          </a:xfrm>
          <a:prstGeom prst="rect">
            <a:avLst/>
          </a:prstGeom>
        </p:spPr>
      </p:pic>
      <p:sp>
        <p:nvSpPr>
          <p:cNvPr id="10" name="TextBox 9"/>
          <p:cNvSpPr txBox="1"/>
          <p:nvPr/>
        </p:nvSpPr>
        <p:spPr>
          <a:xfrm>
            <a:off x="914400" y="3962400"/>
            <a:ext cx="1066800" cy="523220"/>
          </a:xfrm>
          <a:prstGeom prst="rect">
            <a:avLst/>
          </a:prstGeom>
          <a:noFill/>
        </p:spPr>
        <p:txBody>
          <a:bodyPr wrap="square" rtlCol="0">
            <a:spAutoFit/>
          </a:bodyPr>
          <a:lstStyle/>
          <a:p>
            <a:r>
              <a:rPr lang="en-US" sz="1400" b="1" dirty="0" smtClean="0"/>
              <a:t>JALBTCX </a:t>
            </a:r>
            <a:r>
              <a:rPr lang="en-US" sz="1400" b="1" dirty="0" smtClean="0"/>
              <a:t>(1-2 </a:t>
            </a:r>
            <a:r>
              <a:rPr lang="en-US" sz="1400" b="1" dirty="0" err="1" smtClean="0"/>
              <a:t>yrs</a:t>
            </a:r>
            <a:r>
              <a:rPr lang="en-US" sz="1400" b="1" dirty="0" smtClean="0"/>
              <a:t>)</a:t>
            </a:r>
            <a:endParaRPr lang="en-US" sz="1400" b="1" dirty="0"/>
          </a:p>
        </p:txBody>
      </p:sp>
      <p:cxnSp>
        <p:nvCxnSpPr>
          <p:cNvPr id="12" name="Straight Connector 11"/>
          <p:cNvCxnSpPr/>
          <p:nvPr/>
        </p:nvCxnSpPr>
        <p:spPr>
          <a:xfrm flipV="1">
            <a:off x="10668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371600" y="3505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24384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00200" y="2209800"/>
            <a:ext cx="1676400" cy="523220"/>
          </a:xfrm>
          <a:prstGeom prst="rect">
            <a:avLst/>
          </a:prstGeom>
          <a:noFill/>
        </p:spPr>
        <p:txBody>
          <a:bodyPr wrap="square" rtlCol="0">
            <a:spAutoFit/>
          </a:bodyPr>
          <a:lstStyle/>
          <a:p>
            <a:pPr algn="ctr"/>
            <a:r>
              <a:rPr lang="en-US" sz="1400" b="1" dirty="0" smtClean="0"/>
              <a:t>UAS Hurricane Season </a:t>
            </a:r>
            <a:endParaRPr lang="en-US" sz="1400" b="1" dirty="0"/>
          </a:p>
        </p:txBody>
      </p:sp>
      <p:pic>
        <p:nvPicPr>
          <p:cNvPr id="21" name="Picture 7"/>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46236" t="27552" r="25281" b="39203"/>
          <a:stretch/>
        </p:blipFill>
        <p:spPr bwMode="auto">
          <a:xfrm rot="10800000" flipV="1">
            <a:off x="1752600" y="1219200"/>
            <a:ext cx="1476870" cy="97720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Connector 22"/>
          <p:cNvCxnSpPr/>
          <p:nvPr/>
        </p:nvCxnSpPr>
        <p:spPr>
          <a:xfrm flipV="1">
            <a:off x="3200400" y="3505200"/>
            <a:ext cx="0" cy="2286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590800" y="3733800"/>
            <a:ext cx="1524000" cy="523220"/>
          </a:xfrm>
          <a:prstGeom prst="rect">
            <a:avLst/>
          </a:prstGeom>
          <a:noFill/>
        </p:spPr>
        <p:txBody>
          <a:bodyPr wrap="square" rtlCol="0">
            <a:spAutoFit/>
          </a:bodyPr>
          <a:lstStyle/>
          <a:p>
            <a:r>
              <a:rPr lang="en-US" sz="1400" b="1" dirty="0" smtClean="0"/>
              <a:t>Model Risk Assessment</a:t>
            </a:r>
            <a:endParaRPr lang="en-US" sz="1400" b="1" dirty="0"/>
          </a:p>
        </p:txBody>
      </p:sp>
      <p:cxnSp>
        <p:nvCxnSpPr>
          <p:cNvPr id="25" name="Straight Connector 24"/>
          <p:cNvCxnSpPr/>
          <p:nvPr/>
        </p:nvCxnSpPr>
        <p:spPr>
          <a:xfrm flipV="1">
            <a:off x="41148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5"/>
          <a:stretch>
            <a:fillRect/>
          </a:stretch>
        </p:blipFill>
        <p:spPr>
          <a:xfrm>
            <a:off x="3429000" y="1219200"/>
            <a:ext cx="1403350" cy="1046480"/>
          </a:xfrm>
          <a:prstGeom prst="rect">
            <a:avLst/>
          </a:prstGeom>
        </p:spPr>
      </p:pic>
      <p:sp>
        <p:nvSpPr>
          <p:cNvPr id="27" name="TextBox 26"/>
          <p:cNvSpPr txBox="1"/>
          <p:nvPr/>
        </p:nvSpPr>
        <p:spPr>
          <a:xfrm>
            <a:off x="3657600" y="2209800"/>
            <a:ext cx="1219200" cy="523220"/>
          </a:xfrm>
          <a:prstGeom prst="rect">
            <a:avLst/>
          </a:prstGeom>
          <a:noFill/>
        </p:spPr>
        <p:txBody>
          <a:bodyPr wrap="square" rtlCol="0">
            <a:spAutoFit/>
          </a:bodyPr>
          <a:lstStyle/>
          <a:p>
            <a:r>
              <a:rPr lang="en-US" sz="1400" b="1" dirty="0" smtClean="0"/>
              <a:t>Hurricane Forecast</a:t>
            </a:r>
            <a:endParaRPr lang="en-US" sz="1400" b="1" dirty="0"/>
          </a:p>
        </p:txBody>
      </p:sp>
      <p:cxnSp>
        <p:nvCxnSpPr>
          <p:cNvPr id="28" name="Straight Connector 27"/>
          <p:cNvCxnSpPr/>
          <p:nvPr/>
        </p:nvCxnSpPr>
        <p:spPr>
          <a:xfrm flipV="1">
            <a:off x="56388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29" name="Picture 7"/>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46236" t="27552" r="25281" b="39203"/>
          <a:stretch/>
        </p:blipFill>
        <p:spPr bwMode="auto">
          <a:xfrm rot="10800000" flipV="1">
            <a:off x="4953000" y="1219201"/>
            <a:ext cx="1476870" cy="97720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4876800" y="2286000"/>
            <a:ext cx="1676400" cy="307777"/>
          </a:xfrm>
          <a:prstGeom prst="rect">
            <a:avLst/>
          </a:prstGeom>
          <a:noFill/>
        </p:spPr>
        <p:txBody>
          <a:bodyPr wrap="square" rtlCol="0">
            <a:spAutoFit/>
          </a:bodyPr>
          <a:lstStyle/>
          <a:p>
            <a:pPr algn="ctr"/>
            <a:r>
              <a:rPr lang="en-US" sz="1400" b="1" dirty="0" smtClean="0"/>
              <a:t>Pre-Storm UAS</a:t>
            </a:r>
            <a:endParaRPr lang="en-US" sz="1400" b="1" dirty="0"/>
          </a:p>
        </p:txBody>
      </p:sp>
      <p:cxnSp>
        <p:nvCxnSpPr>
          <p:cNvPr id="31" name="Straight Connector 30"/>
          <p:cNvCxnSpPr/>
          <p:nvPr/>
        </p:nvCxnSpPr>
        <p:spPr>
          <a:xfrm flipV="1">
            <a:off x="5638800" y="3505200"/>
            <a:ext cx="0" cy="6858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32" name="Picture 31" descr="data_assim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0" y="5257800"/>
            <a:ext cx="1812019" cy="868746"/>
          </a:xfrm>
          <a:prstGeom prst="rect">
            <a:avLst/>
          </a:prstGeom>
        </p:spPr>
      </p:pic>
      <p:pic>
        <p:nvPicPr>
          <p:cNvPr id="33" name="Picture 32"/>
          <p:cNvPicPr>
            <a:picLocks noChangeAspect="1"/>
          </p:cNvPicPr>
          <p:nvPr/>
        </p:nvPicPr>
        <p:blipFill>
          <a:blip r:embed="rId7"/>
          <a:stretch>
            <a:fillRect/>
          </a:stretch>
        </p:blipFill>
        <p:spPr>
          <a:xfrm>
            <a:off x="5638800" y="5105400"/>
            <a:ext cx="1805827" cy="1090442"/>
          </a:xfrm>
          <a:prstGeom prst="rect">
            <a:avLst/>
          </a:prstGeom>
        </p:spPr>
      </p:pic>
      <p:sp>
        <p:nvSpPr>
          <p:cNvPr id="34" name="TextBox 33"/>
          <p:cNvSpPr txBox="1"/>
          <p:nvPr/>
        </p:nvSpPr>
        <p:spPr>
          <a:xfrm>
            <a:off x="4724400" y="4290536"/>
            <a:ext cx="2438400" cy="738664"/>
          </a:xfrm>
          <a:prstGeom prst="rect">
            <a:avLst/>
          </a:prstGeom>
          <a:noFill/>
        </p:spPr>
        <p:txBody>
          <a:bodyPr wrap="square" rtlCol="0">
            <a:spAutoFit/>
          </a:bodyPr>
          <a:lstStyle/>
          <a:p>
            <a:r>
              <a:rPr lang="en-US" sz="1400" b="1" dirty="0" smtClean="0"/>
              <a:t>Data Assimilation coupled to CSTORM for flood risk prediction</a:t>
            </a:r>
            <a:endParaRPr lang="en-US" sz="1400" b="1" dirty="0"/>
          </a:p>
        </p:txBody>
      </p:sp>
      <p:cxnSp>
        <p:nvCxnSpPr>
          <p:cNvPr id="35" name="Straight Connector 34"/>
          <p:cNvCxnSpPr/>
          <p:nvPr/>
        </p:nvCxnSpPr>
        <p:spPr>
          <a:xfrm flipV="1">
            <a:off x="72390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8"/>
          <a:stretch>
            <a:fillRect/>
          </a:stretch>
        </p:blipFill>
        <p:spPr>
          <a:xfrm>
            <a:off x="6629400" y="1219200"/>
            <a:ext cx="1351054" cy="1117600"/>
          </a:xfrm>
          <a:prstGeom prst="rect">
            <a:avLst/>
          </a:prstGeom>
        </p:spPr>
      </p:pic>
      <p:pic>
        <p:nvPicPr>
          <p:cNvPr id="38" name="Picture 37"/>
          <p:cNvPicPr>
            <a:picLocks noChangeAspect="1"/>
          </p:cNvPicPr>
          <p:nvPr/>
        </p:nvPicPr>
        <p:blipFill>
          <a:blip r:embed="rId9"/>
          <a:stretch>
            <a:fillRect/>
          </a:stretch>
        </p:blipFill>
        <p:spPr>
          <a:xfrm>
            <a:off x="609600" y="4495800"/>
            <a:ext cx="1476744" cy="1270000"/>
          </a:xfrm>
          <a:prstGeom prst="rect">
            <a:avLst/>
          </a:prstGeom>
        </p:spPr>
      </p:pic>
      <p:pic>
        <p:nvPicPr>
          <p:cNvPr id="39" name="Picture 38"/>
          <p:cNvPicPr>
            <a:picLocks noChangeAspect="1"/>
          </p:cNvPicPr>
          <p:nvPr/>
        </p:nvPicPr>
        <p:blipFill>
          <a:blip r:embed="rId10"/>
          <a:stretch>
            <a:fillRect/>
          </a:stretch>
        </p:blipFill>
        <p:spPr>
          <a:xfrm>
            <a:off x="2209800" y="4217337"/>
            <a:ext cx="2057400" cy="888063"/>
          </a:xfrm>
          <a:prstGeom prst="rect">
            <a:avLst/>
          </a:prstGeom>
        </p:spPr>
      </p:pic>
      <p:sp>
        <p:nvSpPr>
          <p:cNvPr id="42" name="TextBox 41"/>
          <p:cNvSpPr txBox="1"/>
          <p:nvPr/>
        </p:nvSpPr>
        <p:spPr>
          <a:xfrm>
            <a:off x="6400800" y="2362200"/>
            <a:ext cx="1676400" cy="307777"/>
          </a:xfrm>
          <a:prstGeom prst="rect">
            <a:avLst/>
          </a:prstGeom>
          <a:noFill/>
        </p:spPr>
        <p:txBody>
          <a:bodyPr wrap="square" rtlCol="0">
            <a:spAutoFit/>
          </a:bodyPr>
          <a:lstStyle/>
          <a:p>
            <a:pPr algn="ctr"/>
            <a:r>
              <a:rPr lang="en-US" sz="1400" b="1" dirty="0" smtClean="0"/>
              <a:t>Hurricane</a:t>
            </a:r>
            <a:endParaRPr lang="en-US" sz="1400" b="1" dirty="0"/>
          </a:p>
        </p:txBody>
      </p:sp>
      <p:cxnSp>
        <p:nvCxnSpPr>
          <p:cNvPr id="43" name="Straight Connector 42"/>
          <p:cNvCxnSpPr/>
          <p:nvPr/>
        </p:nvCxnSpPr>
        <p:spPr>
          <a:xfrm flipV="1">
            <a:off x="7924800" y="3505200"/>
            <a:ext cx="0" cy="4572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391400" y="3886200"/>
            <a:ext cx="1524000" cy="523220"/>
          </a:xfrm>
          <a:prstGeom prst="rect">
            <a:avLst/>
          </a:prstGeom>
          <a:noFill/>
        </p:spPr>
        <p:txBody>
          <a:bodyPr wrap="square" rtlCol="0">
            <a:spAutoFit/>
          </a:bodyPr>
          <a:lstStyle/>
          <a:p>
            <a:r>
              <a:rPr lang="en-US" sz="1400" b="1" dirty="0" smtClean="0"/>
              <a:t>Post Storm Assessment</a:t>
            </a:r>
            <a:endParaRPr lang="en-US" sz="1400" b="1" dirty="0"/>
          </a:p>
        </p:txBody>
      </p:sp>
      <p:grpSp>
        <p:nvGrpSpPr>
          <p:cNvPr id="46" name="Group 45"/>
          <p:cNvGrpSpPr/>
          <p:nvPr/>
        </p:nvGrpSpPr>
        <p:grpSpPr>
          <a:xfrm>
            <a:off x="7467600" y="4419600"/>
            <a:ext cx="1438537" cy="818966"/>
            <a:chOff x="3703210" y="811377"/>
            <a:chExt cx="5239668" cy="3333750"/>
          </a:xfrm>
        </p:grpSpPr>
        <p:pic>
          <p:nvPicPr>
            <p:cNvPr id="48" name="Picture 47" descr="NJ_Loc1_LongBranch_BeachErosio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16165" y="811377"/>
              <a:ext cx="2626713" cy="3333750"/>
            </a:xfrm>
            <a:prstGeom prst="rect">
              <a:avLst/>
            </a:prstGeom>
          </p:spPr>
        </p:pic>
        <p:pic>
          <p:nvPicPr>
            <p:cNvPr id="49" name="Picture 48" descr="NJ_Loc3_Mantoloking_Breac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03210" y="811377"/>
              <a:ext cx="2612955" cy="3317874"/>
            </a:xfrm>
            <a:prstGeom prst="rect">
              <a:avLst/>
            </a:prstGeom>
          </p:spPr>
        </p:pic>
      </p:grpSp>
      <p:sp>
        <p:nvSpPr>
          <p:cNvPr id="3" name="Oval 2"/>
          <p:cNvSpPr/>
          <p:nvPr/>
        </p:nvSpPr>
        <p:spPr>
          <a:xfrm>
            <a:off x="152400" y="990600"/>
            <a:ext cx="1828800" cy="1905000"/>
          </a:xfrm>
          <a:prstGeom prst="ellipse">
            <a:avLst/>
          </a:prstGeom>
          <a:noFill/>
          <a:ln w="38100" cmpd="sng">
            <a:solidFill>
              <a:srgbClr val="00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4800600" y="914400"/>
            <a:ext cx="1828800" cy="1905000"/>
          </a:xfrm>
          <a:prstGeom prst="ellipse">
            <a:avLst/>
          </a:prstGeom>
          <a:noFill/>
          <a:ln w="38100" cmpd="sng">
            <a:solidFill>
              <a:srgbClr val="00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733800" y="4648200"/>
            <a:ext cx="2057400" cy="1981200"/>
          </a:xfrm>
          <a:prstGeom prst="ellipse">
            <a:avLst/>
          </a:prstGeom>
          <a:noFill/>
          <a:ln w="38100" cmpd="sng">
            <a:solidFill>
              <a:srgbClr val="00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5486400" y="4648200"/>
            <a:ext cx="2057400" cy="1981200"/>
          </a:xfrm>
          <a:prstGeom prst="ellipse">
            <a:avLst/>
          </a:prstGeom>
          <a:noFill/>
          <a:ln w="38100" cmpd="sng">
            <a:solidFill>
              <a:srgbClr val="00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6248400" y="838200"/>
            <a:ext cx="2057400" cy="1981200"/>
          </a:xfrm>
          <a:prstGeom prst="ellipse">
            <a:avLst/>
          </a:prstGeom>
          <a:noFill/>
          <a:ln w="38100" cmpd="sng">
            <a:solidFill>
              <a:srgbClr val="00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97158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animBg="1"/>
      <p:bldP spid="41" grpId="0" animBg="1"/>
      <p:bldP spid="45" grpId="1"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data assimilation from </a:t>
            </a:r>
            <a:r>
              <a:rPr lang="en-US" dirty="0" err="1" smtClean="0"/>
              <a:t>Uas</a:t>
            </a:r>
            <a:r>
              <a:rPr lang="en-US" dirty="0" smtClean="0"/>
              <a:t> for Flood Risk work? </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17</a:t>
            </a:fld>
            <a:endParaRPr lang="en-US"/>
          </a:p>
        </p:txBody>
      </p:sp>
      <p:pic>
        <p:nvPicPr>
          <p:cNvPr id="6" name="uas_assimilation_Hmo.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0000" y="3181350"/>
            <a:ext cx="4089400" cy="3067050"/>
          </a:xfrm>
          <a:prstGeom prst="rect">
            <a:avLst/>
          </a:prstGeom>
        </p:spPr>
      </p:pic>
      <p:grpSp>
        <p:nvGrpSpPr>
          <p:cNvPr id="20" name="Group 19"/>
          <p:cNvGrpSpPr/>
          <p:nvPr/>
        </p:nvGrpSpPr>
        <p:grpSpPr>
          <a:xfrm>
            <a:off x="4038600" y="1295400"/>
            <a:ext cx="4267200" cy="1841501"/>
            <a:chOff x="4038600" y="1295400"/>
            <a:chExt cx="4267200" cy="1841501"/>
          </a:xfrm>
        </p:grpSpPr>
        <p:pic>
          <p:nvPicPr>
            <p:cNvPr id="7" name="Picture 6" descr="z_analysis_1d_slice_y475_save_merg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295400"/>
              <a:ext cx="2209800" cy="1841500"/>
            </a:xfrm>
            <a:prstGeom prst="rect">
              <a:avLst/>
            </a:prstGeom>
          </p:spPr>
        </p:pic>
        <p:pic>
          <p:nvPicPr>
            <p:cNvPr id="8" name="Picture 7" descr="z_analysis_1d_slice_y130_save_merg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295400"/>
              <a:ext cx="2209800" cy="1841501"/>
            </a:xfrm>
            <a:prstGeom prst="rect">
              <a:avLst/>
            </a:prstGeom>
          </p:spPr>
        </p:pic>
      </p:grpSp>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67000" y="3200400"/>
            <a:ext cx="868208" cy="947765"/>
          </a:xfrm>
          <a:prstGeom prst="rect">
            <a:avLst/>
          </a:prstGeom>
        </p:spPr>
      </p:pic>
      <p:grpSp>
        <p:nvGrpSpPr>
          <p:cNvPr id="19" name="Group 18"/>
          <p:cNvGrpSpPr/>
          <p:nvPr/>
        </p:nvGrpSpPr>
        <p:grpSpPr>
          <a:xfrm>
            <a:off x="533400" y="1076980"/>
            <a:ext cx="2768600" cy="5171420"/>
            <a:chOff x="533400" y="1076980"/>
            <a:chExt cx="2768600" cy="5171420"/>
          </a:xfrm>
        </p:grpSpPr>
        <p:grpSp>
          <p:nvGrpSpPr>
            <p:cNvPr id="18" name="Group 17"/>
            <p:cNvGrpSpPr/>
            <p:nvPr/>
          </p:nvGrpSpPr>
          <p:grpSpPr>
            <a:xfrm>
              <a:off x="533400" y="1076980"/>
              <a:ext cx="2768600" cy="5171420"/>
              <a:chOff x="533400" y="1076980"/>
              <a:chExt cx="2768600" cy="5171420"/>
            </a:xfrm>
          </p:grpSpPr>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400" y="1219200"/>
                <a:ext cx="2768600" cy="2076450"/>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400" y="4191000"/>
                <a:ext cx="2743200" cy="2057400"/>
              </a:xfrm>
              <a:prstGeom prst="rect">
                <a:avLst/>
              </a:prstGeom>
            </p:spPr>
          </p:pic>
          <p:sp>
            <p:nvSpPr>
              <p:cNvPr id="11" name="Down Arrow 10"/>
              <p:cNvSpPr/>
              <p:nvPr/>
            </p:nvSpPr>
            <p:spPr>
              <a:xfrm>
                <a:off x="1600200" y="3200400"/>
                <a:ext cx="533400" cy="838200"/>
              </a:xfrm>
              <a:prstGeom prst="downArrow">
                <a:avLst/>
              </a:prstGeom>
              <a:solidFill>
                <a:srgbClr val="FF0000">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914400" y="1076980"/>
                <a:ext cx="1752600" cy="523220"/>
              </a:xfrm>
              <a:prstGeom prst="rect">
                <a:avLst/>
              </a:prstGeom>
              <a:solidFill>
                <a:schemeClr val="tx2"/>
              </a:solidFill>
            </p:spPr>
            <p:txBody>
              <a:bodyPr wrap="square" rtlCol="0">
                <a:spAutoFit/>
              </a:bodyPr>
              <a:lstStyle/>
              <a:p>
                <a:pPr algn="ctr"/>
                <a:r>
                  <a:rPr lang="en-US" sz="1400" dirty="0" smtClean="0"/>
                  <a:t>Initial Bathymetry</a:t>
                </a:r>
              </a:p>
              <a:p>
                <a:pPr algn="ctr"/>
                <a:r>
                  <a:rPr lang="en-US" sz="1400" dirty="0" smtClean="0"/>
                  <a:t> 6 months prior</a:t>
                </a:r>
                <a:endParaRPr lang="en-US" sz="1400" dirty="0"/>
              </a:p>
            </p:txBody>
          </p:sp>
          <p:sp>
            <p:nvSpPr>
              <p:cNvPr id="14" name="TextBox 13"/>
              <p:cNvSpPr txBox="1"/>
              <p:nvPr/>
            </p:nvSpPr>
            <p:spPr>
              <a:xfrm>
                <a:off x="914400" y="4048780"/>
                <a:ext cx="1752600" cy="523220"/>
              </a:xfrm>
              <a:prstGeom prst="rect">
                <a:avLst/>
              </a:prstGeom>
              <a:solidFill>
                <a:schemeClr val="tx2"/>
              </a:solidFill>
            </p:spPr>
            <p:txBody>
              <a:bodyPr wrap="square" rtlCol="0">
                <a:spAutoFit/>
              </a:bodyPr>
              <a:lstStyle/>
              <a:p>
                <a:pPr algn="ctr"/>
                <a:r>
                  <a:rPr lang="en-US" sz="1400" dirty="0" smtClean="0"/>
                  <a:t>UAS Assimilated Bathymetry</a:t>
                </a:r>
                <a:endParaRPr lang="en-US" sz="1400" dirty="0"/>
              </a:p>
            </p:txBody>
          </p:sp>
          <p:cxnSp>
            <p:nvCxnSpPr>
              <p:cNvPr id="16" name="Straight Connector 15"/>
              <p:cNvCxnSpPr/>
              <p:nvPr/>
            </p:nvCxnSpPr>
            <p:spPr>
              <a:xfrm>
                <a:off x="1066800" y="4876800"/>
                <a:ext cx="152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7" name="Straight Connector 16"/>
            <p:cNvCxnSpPr/>
            <p:nvPr/>
          </p:nvCxnSpPr>
          <p:spPr>
            <a:xfrm>
              <a:off x="1066800" y="5791200"/>
              <a:ext cx="152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6019800" y="3048000"/>
            <a:ext cx="1447800" cy="304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758055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data assimilation from </a:t>
            </a:r>
            <a:r>
              <a:rPr lang="en-US" dirty="0" err="1" smtClean="0"/>
              <a:t>Uas</a:t>
            </a:r>
            <a:r>
              <a:rPr lang="en-US" dirty="0" smtClean="0"/>
              <a:t> for Flood Risk work? </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18</a:t>
            </a:fld>
            <a:endParaRPr lang="en-US"/>
          </a:p>
        </p:txBody>
      </p:sp>
      <p:grpSp>
        <p:nvGrpSpPr>
          <p:cNvPr id="20" name="Group 19"/>
          <p:cNvGrpSpPr/>
          <p:nvPr/>
        </p:nvGrpSpPr>
        <p:grpSpPr>
          <a:xfrm>
            <a:off x="4038600" y="1295400"/>
            <a:ext cx="4267200" cy="1841501"/>
            <a:chOff x="4038600" y="1295400"/>
            <a:chExt cx="4267200" cy="1841501"/>
          </a:xfrm>
        </p:grpSpPr>
        <p:pic>
          <p:nvPicPr>
            <p:cNvPr id="7" name="Picture 6" descr="z_analysis_1d_slice_y475_save_merg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295400"/>
              <a:ext cx="2209800" cy="1841500"/>
            </a:xfrm>
            <a:prstGeom prst="rect">
              <a:avLst/>
            </a:prstGeom>
          </p:spPr>
        </p:pic>
        <p:pic>
          <p:nvPicPr>
            <p:cNvPr id="8" name="Picture 7" descr="z_analysis_1d_slice_y130_save_merg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295400"/>
              <a:ext cx="2209800" cy="1841501"/>
            </a:xfrm>
            <a:prstGeom prst="rect">
              <a:avLst/>
            </a:prstGeom>
          </p:spPr>
        </p:pic>
      </p:grpSp>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67000" y="3200400"/>
            <a:ext cx="868208" cy="947765"/>
          </a:xfrm>
          <a:prstGeom prst="rect">
            <a:avLst/>
          </a:prstGeom>
        </p:spPr>
      </p:pic>
      <p:grpSp>
        <p:nvGrpSpPr>
          <p:cNvPr id="19" name="Group 18"/>
          <p:cNvGrpSpPr/>
          <p:nvPr/>
        </p:nvGrpSpPr>
        <p:grpSpPr>
          <a:xfrm>
            <a:off x="533400" y="1076980"/>
            <a:ext cx="2768600" cy="5171420"/>
            <a:chOff x="533400" y="1076980"/>
            <a:chExt cx="2768600" cy="5171420"/>
          </a:xfrm>
        </p:grpSpPr>
        <p:grpSp>
          <p:nvGrpSpPr>
            <p:cNvPr id="18" name="Group 17"/>
            <p:cNvGrpSpPr/>
            <p:nvPr/>
          </p:nvGrpSpPr>
          <p:grpSpPr>
            <a:xfrm>
              <a:off x="533400" y="1076980"/>
              <a:ext cx="2768600" cy="5171420"/>
              <a:chOff x="533400" y="1076980"/>
              <a:chExt cx="2768600" cy="5171420"/>
            </a:xfrm>
          </p:grpSpPr>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400" y="1219200"/>
                <a:ext cx="2768600" cy="2076450"/>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400" y="4191000"/>
                <a:ext cx="2743200" cy="2057400"/>
              </a:xfrm>
              <a:prstGeom prst="rect">
                <a:avLst/>
              </a:prstGeom>
            </p:spPr>
          </p:pic>
          <p:sp>
            <p:nvSpPr>
              <p:cNvPr id="11" name="Down Arrow 10"/>
              <p:cNvSpPr/>
              <p:nvPr/>
            </p:nvSpPr>
            <p:spPr>
              <a:xfrm>
                <a:off x="1600200" y="3200400"/>
                <a:ext cx="533400" cy="838200"/>
              </a:xfrm>
              <a:prstGeom prst="downArrow">
                <a:avLst/>
              </a:prstGeom>
              <a:solidFill>
                <a:srgbClr val="FF0000">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914400" y="1076980"/>
                <a:ext cx="1752600" cy="523220"/>
              </a:xfrm>
              <a:prstGeom prst="rect">
                <a:avLst/>
              </a:prstGeom>
              <a:solidFill>
                <a:schemeClr val="tx2"/>
              </a:solidFill>
            </p:spPr>
            <p:txBody>
              <a:bodyPr wrap="square" rtlCol="0">
                <a:spAutoFit/>
              </a:bodyPr>
              <a:lstStyle/>
              <a:p>
                <a:pPr algn="ctr"/>
                <a:r>
                  <a:rPr lang="en-US" sz="1400" dirty="0" smtClean="0"/>
                  <a:t>Initial Bathymetry</a:t>
                </a:r>
              </a:p>
              <a:p>
                <a:pPr algn="ctr"/>
                <a:r>
                  <a:rPr lang="en-US" sz="1400" dirty="0" smtClean="0"/>
                  <a:t> 6 months prior</a:t>
                </a:r>
                <a:endParaRPr lang="en-US" sz="1400" dirty="0"/>
              </a:p>
            </p:txBody>
          </p:sp>
          <p:sp>
            <p:nvSpPr>
              <p:cNvPr id="14" name="TextBox 13"/>
              <p:cNvSpPr txBox="1"/>
              <p:nvPr/>
            </p:nvSpPr>
            <p:spPr>
              <a:xfrm>
                <a:off x="914400" y="4048780"/>
                <a:ext cx="1752600" cy="523220"/>
              </a:xfrm>
              <a:prstGeom prst="rect">
                <a:avLst/>
              </a:prstGeom>
              <a:solidFill>
                <a:schemeClr val="tx2"/>
              </a:solidFill>
            </p:spPr>
            <p:txBody>
              <a:bodyPr wrap="square" rtlCol="0">
                <a:spAutoFit/>
              </a:bodyPr>
              <a:lstStyle/>
              <a:p>
                <a:pPr algn="ctr"/>
                <a:r>
                  <a:rPr lang="en-US" sz="1400" dirty="0" smtClean="0"/>
                  <a:t>UAS Assimilated Bathymetry</a:t>
                </a:r>
                <a:endParaRPr lang="en-US" sz="1400" dirty="0"/>
              </a:p>
            </p:txBody>
          </p:sp>
          <p:cxnSp>
            <p:nvCxnSpPr>
              <p:cNvPr id="16" name="Straight Connector 15"/>
              <p:cNvCxnSpPr/>
              <p:nvPr/>
            </p:nvCxnSpPr>
            <p:spPr>
              <a:xfrm>
                <a:off x="1066800" y="4876800"/>
                <a:ext cx="152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7" name="Straight Connector 16"/>
            <p:cNvCxnSpPr/>
            <p:nvPr/>
          </p:nvCxnSpPr>
          <p:spPr>
            <a:xfrm>
              <a:off x="1066800" y="5791200"/>
              <a:ext cx="152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6019800" y="3048000"/>
            <a:ext cx="1447800" cy="304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hermine_Hs_simulation.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191000" y="3200400"/>
            <a:ext cx="4114800" cy="3086100"/>
          </a:xfrm>
          <a:prstGeom prst="rect">
            <a:avLst/>
          </a:prstGeom>
        </p:spPr>
      </p:pic>
    </p:spTree>
    <p:extLst>
      <p:ext uri="{BB962C8B-B14F-4D97-AF65-F5344CB8AC3E}">
        <p14:creationId xmlns:p14="http://schemas.microsoft.com/office/powerpoint/2010/main" val="1926137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assimilation UAS Example</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19</a:t>
            </a:fld>
            <a:endParaRPr lang="en-US"/>
          </a:p>
        </p:txBody>
      </p:sp>
      <p:pic>
        <p:nvPicPr>
          <p:cNvPr id="7" name="Picture 6" descr="zb_combined_with_transects.png"/>
          <p:cNvPicPr>
            <a:picLocks noChangeAspect="1"/>
          </p:cNvPicPr>
          <p:nvPr/>
        </p:nvPicPr>
        <p:blipFill rotWithShape="1">
          <a:blip r:embed="rId2">
            <a:extLst>
              <a:ext uri="{28A0092B-C50C-407E-A947-70E740481C1C}">
                <a14:useLocalDpi xmlns:a14="http://schemas.microsoft.com/office/drawing/2010/main" val="0"/>
              </a:ext>
            </a:extLst>
          </a:blip>
          <a:srcRect r="14342" b="39213"/>
          <a:stretch/>
        </p:blipFill>
        <p:spPr>
          <a:xfrm>
            <a:off x="-685800" y="2438400"/>
            <a:ext cx="4563533" cy="2590800"/>
          </a:xfrm>
          <a:prstGeom prst="rect">
            <a:avLst/>
          </a:prstGeom>
        </p:spPr>
      </p:pic>
      <p:pic>
        <p:nvPicPr>
          <p:cNvPr id="8" name="Picture 7" descr="c_analysis_combined_comp.png"/>
          <p:cNvPicPr>
            <a:picLocks noChangeAspect="1"/>
          </p:cNvPicPr>
          <p:nvPr/>
        </p:nvPicPr>
        <p:blipFill rotWithShape="1">
          <a:blip r:embed="rId3">
            <a:extLst>
              <a:ext uri="{28A0092B-C50C-407E-A947-70E740481C1C}">
                <a14:useLocalDpi xmlns:a14="http://schemas.microsoft.com/office/drawing/2010/main" val="0"/>
              </a:ext>
            </a:extLst>
          </a:blip>
          <a:srcRect l="15393" r="18266"/>
          <a:stretch/>
        </p:blipFill>
        <p:spPr>
          <a:xfrm>
            <a:off x="3420532" y="2209800"/>
            <a:ext cx="2590801" cy="3124200"/>
          </a:xfrm>
          <a:prstGeom prst="rect">
            <a:avLst/>
          </a:prstGeom>
        </p:spPr>
      </p:pic>
      <p:sp>
        <p:nvSpPr>
          <p:cNvPr id="11" name="TextBox 10"/>
          <p:cNvSpPr txBox="1"/>
          <p:nvPr/>
        </p:nvSpPr>
        <p:spPr>
          <a:xfrm>
            <a:off x="609600" y="2133600"/>
            <a:ext cx="2590800" cy="338554"/>
          </a:xfrm>
          <a:prstGeom prst="rect">
            <a:avLst/>
          </a:prstGeom>
          <a:noFill/>
        </p:spPr>
        <p:txBody>
          <a:bodyPr wrap="square" rtlCol="0">
            <a:spAutoFit/>
          </a:bodyPr>
          <a:lstStyle/>
          <a:p>
            <a:r>
              <a:rPr lang="en-US" sz="1600" dirty="0" smtClean="0"/>
              <a:t>Inverted bathymetry</a:t>
            </a:r>
            <a:endParaRPr lang="en-US" sz="1600" dirty="0"/>
          </a:p>
        </p:txBody>
      </p:sp>
      <p:sp>
        <p:nvSpPr>
          <p:cNvPr id="12" name="TextBox 11"/>
          <p:cNvSpPr txBox="1"/>
          <p:nvPr/>
        </p:nvSpPr>
        <p:spPr>
          <a:xfrm>
            <a:off x="3962400" y="2057400"/>
            <a:ext cx="1676400" cy="338554"/>
          </a:xfrm>
          <a:prstGeom prst="rect">
            <a:avLst/>
          </a:prstGeom>
          <a:noFill/>
        </p:spPr>
        <p:txBody>
          <a:bodyPr wrap="square" rtlCol="0">
            <a:spAutoFit/>
          </a:bodyPr>
          <a:lstStyle/>
          <a:p>
            <a:r>
              <a:rPr lang="en-US" sz="1600" dirty="0" smtClean="0"/>
              <a:t>Wave speeds </a:t>
            </a:r>
            <a:endParaRPr lang="en-US" sz="1600" dirty="0"/>
          </a:p>
        </p:txBody>
      </p:sp>
      <p:sp>
        <p:nvSpPr>
          <p:cNvPr id="13" name="TextBox 12"/>
          <p:cNvSpPr txBox="1"/>
          <p:nvPr/>
        </p:nvSpPr>
        <p:spPr>
          <a:xfrm>
            <a:off x="6477000" y="1600200"/>
            <a:ext cx="1676400" cy="338554"/>
          </a:xfrm>
          <a:prstGeom prst="rect">
            <a:avLst/>
          </a:prstGeom>
          <a:noFill/>
        </p:spPr>
        <p:txBody>
          <a:bodyPr wrap="square" rtlCol="0">
            <a:spAutoFit/>
          </a:bodyPr>
          <a:lstStyle/>
          <a:p>
            <a:r>
              <a:rPr lang="en-US" sz="1600" dirty="0" smtClean="0"/>
              <a:t>Profile result</a:t>
            </a:r>
            <a:endParaRPr lang="en-US" sz="1600" dirty="0"/>
          </a:p>
        </p:txBody>
      </p:sp>
      <p:sp>
        <p:nvSpPr>
          <p:cNvPr id="14" name="TextBox 13"/>
          <p:cNvSpPr txBox="1"/>
          <p:nvPr/>
        </p:nvSpPr>
        <p:spPr>
          <a:xfrm>
            <a:off x="3124200" y="2667000"/>
            <a:ext cx="609600" cy="338554"/>
          </a:xfrm>
          <a:prstGeom prst="rect">
            <a:avLst/>
          </a:prstGeom>
          <a:noFill/>
        </p:spPr>
        <p:txBody>
          <a:bodyPr wrap="square" rtlCol="0">
            <a:spAutoFit/>
          </a:bodyPr>
          <a:lstStyle/>
          <a:p>
            <a:r>
              <a:rPr lang="en-US" sz="1600" dirty="0" smtClean="0"/>
              <a:t>P1</a:t>
            </a:r>
            <a:endParaRPr lang="en-US" sz="1600" dirty="0"/>
          </a:p>
        </p:txBody>
      </p:sp>
      <p:sp>
        <p:nvSpPr>
          <p:cNvPr id="15" name="TextBox 14"/>
          <p:cNvSpPr txBox="1"/>
          <p:nvPr/>
        </p:nvSpPr>
        <p:spPr>
          <a:xfrm>
            <a:off x="3124200" y="3962400"/>
            <a:ext cx="609600" cy="338554"/>
          </a:xfrm>
          <a:prstGeom prst="rect">
            <a:avLst/>
          </a:prstGeom>
          <a:noFill/>
        </p:spPr>
        <p:txBody>
          <a:bodyPr wrap="square" rtlCol="0">
            <a:spAutoFit/>
          </a:bodyPr>
          <a:lstStyle/>
          <a:p>
            <a:r>
              <a:rPr lang="en-US" sz="1600" dirty="0" smtClean="0"/>
              <a:t>P2</a:t>
            </a:r>
            <a:endParaRPr lang="en-US" sz="1600" dirty="0"/>
          </a:p>
        </p:txBody>
      </p:sp>
      <p:sp>
        <p:nvSpPr>
          <p:cNvPr id="16" name="TextBox 15"/>
          <p:cNvSpPr txBox="1"/>
          <p:nvPr/>
        </p:nvSpPr>
        <p:spPr>
          <a:xfrm>
            <a:off x="5715000" y="2667000"/>
            <a:ext cx="533400" cy="338554"/>
          </a:xfrm>
          <a:prstGeom prst="rect">
            <a:avLst/>
          </a:prstGeom>
          <a:noFill/>
        </p:spPr>
        <p:txBody>
          <a:bodyPr wrap="square" rtlCol="0">
            <a:spAutoFit/>
          </a:bodyPr>
          <a:lstStyle/>
          <a:p>
            <a:r>
              <a:rPr lang="en-US" sz="1600" dirty="0" smtClean="0"/>
              <a:t>P1</a:t>
            </a:r>
            <a:endParaRPr lang="en-US" sz="1600" dirty="0"/>
          </a:p>
        </p:txBody>
      </p:sp>
      <p:sp>
        <p:nvSpPr>
          <p:cNvPr id="17" name="TextBox 16"/>
          <p:cNvSpPr txBox="1"/>
          <p:nvPr/>
        </p:nvSpPr>
        <p:spPr>
          <a:xfrm>
            <a:off x="5715000" y="4419600"/>
            <a:ext cx="609600" cy="338554"/>
          </a:xfrm>
          <a:prstGeom prst="rect">
            <a:avLst/>
          </a:prstGeom>
          <a:noFill/>
        </p:spPr>
        <p:txBody>
          <a:bodyPr wrap="square" rtlCol="0">
            <a:spAutoFit/>
          </a:bodyPr>
          <a:lstStyle/>
          <a:p>
            <a:r>
              <a:rPr lang="en-US" sz="1600" dirty="0" smtClean="0"/>
              <a:t>P2</a:t>
            </a:r>
            <a:endParaRPr lang="en-US" sz="1600" dirty="0"/>
          </a:p>
        </p:txBody>
      </p:sp>
      <p:pic>
        <p:nvPicPr>
          <p:cNvPr id="18" name="Picture 17" descr="z_analysis_1d_slice_y475_save_merg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3657600"/>
            <a:ext cx="2377440" cy="1981200"/>
          </a:xfrm>
          <a:prstGeom prst="rect">
            <a:avLst/>
          </a:prstGeom>
        </p:spPr>
      </p:pic>
      <p:pic>
        <p:nvPicPr>
          <p:cNvPr id="20" name="Picture 19" descr="z_analysis_1d_slice_y130_save_merg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905000"/>
            <a:ext cx="2362200" cy="1968501"/>
          </a:xfrm>
          <a:prstGeom prst="rect">
            <a:avLst/>
          </a:prstGeom>
        </p:spPr>
      </p:pic>
    </p:spTree>
    <p:extLst>
      <p:ext uri="{BB962C8B-B14F-4D97-AF65-F5344CB8AC3E}">
        <p14:creationId xmlns:p14="http://schemas.microsoft.com/office/powerpoint/2010/main" val="158729388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758801" y="1287843"/>
            <a:ext cx="966342" cy="966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28600" y="204292"/>
            <a:ext cx="9122119" cy="1066800"/>
          </a:xfrm>
        </p:spPr>
        <p:txBody>
          <a:bodyPr>
            <a:normAutofit/>
          </a:bodyPr>
          <a:lstStyle/>
          <a:p>
            <a:r>
              <a:rPr lang="en-US" sz="2800" dirty="0" smtClean="0"/>
              <a:t>UAS support to </a:t>
            </a:r>
            <a:r>
              <a:rPr lang="en-US" sz="2800" dirty="0" err="1" smtClean="0"/>
              <a:t>frm</a:t>
            </a:r>
            <a:endParaRPr lang="en-US" sz="2800" dirty="0"/>
          </a:p>
        </p:txBody>
      </p:sp>
      <p:sp>
        <p:nvSpPr>
          <p:cNvPr id="3" name="Content Placeholder 2"/>
          <p:cNvSpPr>
            <a:spLocks noGrp="1"/>
          </p:cNvSpPr>
          <p:nvPr>
            <p:ph idx="1"/>
          </p:nvPr>
        </p:nvSpPr>
        <p:spPr>
          <a:xfrm>
            <a:off x="228600" y="1117987"/>
            <a:ext cx="5410200" cy="4953000"/>
          </a:xfrm>
          <a:ln>
            <a:noFill/>
          </a:ln>
        </p:spPr>
        <p:txBody>
          <a:bodyPr>
            <a:normAutofit/>
          </a:bodyPr>
          <a:lstStyle/>
          <a:p>
            <a:r>
              <a:rPr lang="en-US" sz="1300" b="1" dirty="0" smtClean="0"/>
              <a:t>GOAL: “</a:t>
            </a:r>
            <a:r>
              <a:rPr lang="en-US" sz="1300" b="1" i="1" dirty="0" smtClean="0"/>
              <a:t>To </a:t>
            </a:r>
            <a:r>
              <a:rPr lang="en-US" sz="1300" b="1" i="1" dirty="0"/>
              <a:t>identify and develop defendable and consistent Unmanned Aerial System (UAS)-based methodology and data products that seamlessly integrate with numerical models to monitor topography and bathymetry, </a:t>
            </a:r>
            <a:r>
              <a:rPr lang="en-US" sz="1300" b="1" i="1" dirty="0" smtClean="0"/>
              <a:t>storm-damage reduction </a:t>
            </a:r>
            <a:r>
              <a:rPr lang="en-US" sz="1300" b="1" i="1" dirty="0"/>
              <a:t>infrastructure, and ecosystem </a:t>
            </a:r>
            <a:r>
              <a:rPr lang="en-US" sz="1300" b="1" i="1" dirty="0" smtClean="0"/>
              <a:t>health to improve USACE’s management of flood risks.”</a:t>
            </a:r>
          </a:p>
          <a:p>
            <a:pPr marL="109728" indent="0">
              <a:buNone/>
            </a:pPr>
            <a:endParaRPr lang="en-US" sz="400" i="1" dirty="0" smtClean="0"/>
          </a:p>
          <a:p>
            <a:pPr marL="109728" indent="0">
              <a:buNone/>
            </a:pPr>
            <a:endParaRPr lang="en-US" sz="200" dirty="0"/>
          </a:p>
          <a:p>
            <a:r>
              <a:rPr lang="en-US" sz="1300" dirty="0" smtClean="0"/>
              <a:t>Multi-Lab initiative (CHL/GRL/EL/CRREL)</a:t>
            </a:r>
          </a:p>
          <a:p>
            <a:endParaRPr lang="en-US" sz="1300" dirty="0"/>
          </a:p>
          <a:p>
            <a:endParaRPr lang="en-US" sz="1300" dirty="0" smtClean="0"/>
          </a:p>
          <a:p>
            <a:pPr marL="109728" indent="0">
              <a:buNone/>
            </a:pPr>
            <a:endParaRPr lang="en-US" sz="400" dirty="0" smtClean="0"/>
          </a:p>
        </p:txBody>
      </p:sp>
      <p:pic>
        <p:nvPicPr>
          <p:cNvPr id="7" name="Picture 6" descr="Screenshot 2014-10-17 15.26.45.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736165" y="1234516"/>
            <a:ext cx="1134033" cy="1665050"/>
          </a:xfrm>
          <a:prstGeom prst="rect">
            <a:avLst/>
          </a:prstGeom>
          <a:ln>
            <a:noFill/>
          </a:ln>
          <a:effectLst>
            <a:outerShdw blurRad="292100" dist="139700" dir="2700000" algn="tl" rotWithShape="0">
              <a:srgbClr val="333333">
                <a:alpha val="65000"/>
              </a:srgbClr>
            </a:outerShdw>
          </a:effectLst>
        </p:spPr>
      </p:pic>
      <p:pic>
        <p:nvPicPr>
          <p:cNvPr id="9" name="Picture 8"/>
          <p:cNvPicPr/>
          <p:nvPr/>
        </p:nvPicPr>
        <p:blipFill>
          <a:blip r:embed="rId4" cstate="screen">
            <a:extLst>
              <a:ext uri="{28A0092B-C50C-407E-A947-70E740481C1C}">
                <a14:useLocalDpi xmlns:a14="http://schemas.microsoft.com/office/drawing/2010/main"/>
              </a:ext>
            </a:extLst>
          </a:blip>
          <a:stretch>
            <a:fillRect/>
          </a:stretch>
        </p:blipFill>
        <p:spPr>
          <a:xfrm>
            <a:off x="6436682" y="3322048"/>
            <a:ext cx="2329439" cy="1341667"/>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362995" y="2838321"/>
            <a:ext cx="1395806" cy="1853708"/>
          </a:xfrm>
          <a:prstGeom prst="rect">
            <a:avLst/>
          </a:prstGeom>
        </p:spPr>
      </p:pic>
      <p:pic>
        <p:nvPicPr>
          <p:cNvPr id="1026"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2053" y="2727686"/>
            <a:ext cx="4724400" cy="2849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720944" y="2444286"/>
            <a:ext cx="1147422" cy="1252565"/>
          </a:xfrm>
          <a:prstGeom prst="rect">
            <a:avLst/>
          </a:prstGeom>
        </p:spPr>
      </p:pic>
      <p:pic>
        <p:nvPicPr>
          <p:cNvPr id="21" name="Picture 3"/>
          <p:cNvPicPr>
            <a:picLocks noChangeAspect="1" noChangeArrowheads="1"/>
          </p:cNvPicPr>
          <p:nvPr/>
        </p:nvPicPr>
        <p:blipFill>
          <a:blip r:embed="rId8" cstate="screen">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7751263" y="1234516"/>
            <a:ext cx="1117103" cy="1146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758801" y="2410548"/>
            <a:ext cx="1133797" cy="754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5226050" y="4692029"/>
            <a:ext cx="3505200" cy="115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143000" y="5871916"/>
            <a:ext cx="4477508" cy="369332"/>
          </a:xfrm>
          <a:prstGeom prst="rect">
            <a:avLst/>
          </a:prstGeom>
          <a:noFill/>
        </p:spPr>
        <p:txBody>
          <a:bodyPr wrap="none" rtlCol="0">
            <a:spAutoFit/>
          </a:bodyPr>
          <a:lstStyle/>
          <a:p>
            <a:r>
              <a:rPr lang="en-US" dirty="0" smtClean="0"/>
              <a:t>Funded by: Flood &amp; Coastal, CODS, CFDC</a:t>
            </a:r>
            <a:endParaRPr lang="en-US" dirty="0"/>
          </a:p>
        </p:txBody>
      </p:sp>
      <p:sp>
        <p:nvSpPr>
          <p:cNvPr id="4" name="Rounded Rectangle 3"/>
          <p:cNvSpPr/>
          <p:nvPr/>
        </p:nvSpPr>
        <p:spPr>
          <a:xfrm>
            <a:off x="3505200" y="3200400"/>
            <a:ext cx="1676400" cy="2590800"/>
          </a:xfrm>
          <a:prstGeom prst="roundRect">
            <a:avLst/>
          </a:prstGeom>
          <a:noFill/>
          <a:ln w="38100" cmpd="sng">
            <a:solidFill>
              <a:srgbClr val="00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7289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Nearshore</a:t>
            </a:r>
            <a:r>
              <a:rPr lang="en-US" dirty="0" smtClean="0"/>
              <a:t> Model Based Inversion</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20</a:t>
            </a:fld>
            <a:endParaRPr lang="en-US" dirty="0"/>
          </a:p>
        </p:txBody>
      </p:sp>
      <p:grpSp>
        <p:nvGrpSpPr>
          <p:cNvPr id="9" name="Group 8"/>
          <p:cNvGrpSpPr/>
          <p:nvPr/>
        </p:nvGrpSpPr>
        <p:grpSpPr>
          <a:xfrm>
            <a:off x="304800" y="-152400"/>
            <a:ext cx="8534400" cy="5486400"/>
            <a:chOff x="168592" y="-685800"/>
            <a:chExt cx="8781173" cy="5153213"/>
          </a:xfrm>
        </p:grpSpPr>
        <p:sp>
          <p:nvSpPr>
            <p:cNvPr id="10" name="Rounded Rectangle 9"/>
            <p:cNvSpPr/>
            <p:nvPr/>
          </p:nvSpPr>
          <p:spPr>
            <a:xfrm>
              <a:off x="313765" y="971176"/>
              <a:ext cx="1807882" cy="567765"/>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3451413" y="3092825"/>
              <a:ext cx="2061882" cy="1374588"/>
            </a:xfrm>
            <a:prstGeom prst="roundRect">
              <a:avLst/>
            </a:prstGeom>
            <a:solidFill>
              <a:srgbClr val="33CCFF"/>
            </a:solidFill>
            <a:ln>
              <a:solidFill>
                <a:srgbClr val="33C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3451413" y="971176"/>
              <a:ext cx="2061882" cy="1135530"/>
            </a:xfrm>
            <a:prstGeom prst="round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7530353" y="3227294"/>
              <a:ext cx="1419412" cy="1240119"/>
            </a:xfrm>
            <a:prstGeom prst="roundRect">
              <a:avLst/>
            </a:prstGeom>
            <a:solidFill>
              <a:srgbClr val="66CC66"/>
            </a:solidFill>
            <a:ln>
              <a:solidFill>
                <a:srgbClr val="66CC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c 13"/>
            <p:cNvSpPr/>
            <p:nvPr/>
          </p:nvSpPr>
          <p:spPr>
            <a:xfrm rot="10800000">
              <a:off x="1090702" y="-685800"/>
              <a:ext cx="4827498" cy="4540622"/>
            </a:xfrm>
            <a:prstGeom prst="arc">
              <a:avLst>
                <a:gd name="adj1" fmla="val 16266961"/>
                <a:gd name="adj2" fmla="val 662"/>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Curved Connector 14"/>
            <p:cNvCxnSpPr>
              <a:stCxn id="10" idx="3"/>
              <a:endCxn id="12" idx="1"/>
            </p:cNvCxnSpPr>
            <p:nvPr/>
          </p:nvCxnSpPr>
          <p:spPr>
            <a:xfrm>
              <a:off x="2121647" y="1255059"/>
              <a:ext cx="1329766" cy="283882"/>
            </a:xfrm>
            <a:prstGeom prst="curvedConnector3">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2"/>
              <a:endCxn id="11" idx="0"/>
            </p:cNvCxnSpPr>
            <p:nvPr/>
          </p:nvCxnSpPr>
          <p:spPr>
            <a:xfrm>
              <a:off x="4482354" y="2106706"/>
              <a:ext cx="0" cy="986119"/>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7" name="Arc 16"/>
            <p:cNvSpPr/>
            <p:nvPr/>
          </p:nvSpPr>
          <p:spPr>
            <a:xfrm>
              <a:off x="4504766" y="1538941"/>
              <a:ext cx="2017058" cy="2315881"/>
            </a:xfrm>
            <a:prstGeom prst="arc">
              <a:avLst>
                <a:gd name="adj1" fmla="val 16200000"/>
                <a:gd name="adj2" fmla="val 5329546"/>
              </a:avLst>
            </a:prstGeom>
            <a:ln w="57150" cmpd="sng">
              <a:solidFill>
                <a:srgbClr val="0000FF"/>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a:stCxn id="17" idx="2"/>
              <a:endCxn id="13" idx="1"/>
            </p:cNvCxnSpPr>
            <p:nvPr/>
          </p:nvCxnSpPr>
          <p:spPr>
            <a:xfrm flipV="1">
              <a:off x="5537023" y="3847354"/>
              <a:ext cx="1993330" cy="7147"/>
            </a:xfrm>
            <a:prstGeom prst="straightConnector1">
              <a:avLst/>
            </a:prstGeom>
            <a:ln w="571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13765" y="1070393"/>
              <a:ext cx="1807882" cy="369332"/>
            </a:xfrm>
            <a:prstGeom prst="rect">
              <a:avLst/>
            </a:prstGeom>
            <a:noFill/>
          </p:spPr>
          <p:txBody>
            <a:bodyPr wrap="square" rtlCol="0">
              <a:spAutoFit/>
            </a:bodyPr>
            <a:lstStyle/>
            <a:p>
              <a:pPr algn="ctr"/>
              <a:r>
                <a:rPr lang="en-US" dirty="0" smtClean="0"/>
                <a:t>Observations</a:t>
              </a:r>
              <a:endParaRPr lang="en-US" dirty="0"/>
            </a:p>
          </p:txBody>
        </p:sp>
        <p:sp>
          <p:nvSpPr>
            <p:cNvPr id="20" name="TextBox 19"/>
            <p:cNvSpPr txBox="1"/>
            <p:nvPr/>
          </p:nvSpPr>
          <p:spPr>
            <a:xfrm>
              <a:off x="3451413" y="3242520"/>
              <a:ext cx="2061882" cy="923330"/>
            </a:xfrm>
            <a:prstGeom prst="rect">
              <a:avLst/>
            </a:prstGeom>
            <a:noFill/>
          </p:spPr>
          <p:txBody>
            <a:bodyPr wrap="square" rtlCol="0">
              <a:spAutoFit/>
            </a:bodyPr>
            <a:lstStyle/>
            <a:p>
              <a:pPr algn="ctr"/>
              <a:r>
                <a:rPr lang="en-US" dirty="0" smtClean="0"/>
                <a:t>Numerical Modeling Framework</a:t>
              </a:r>
              <a:endParaRPr lang="en-US" dirty="0"/>
            </a:p>
          </p:txBody>
        </p:sp>
        <p:sp>
          <p:nvSpPr>
            <p:cNvPr id="21" name="TextBox 20"/>
            <p:cNvSpPr txBox="1"/>
            <p:nvPr/>
          </p:nvSpPr>
          <p:spPr>
            <a:xfrm>
              <a:off x="3632200" y="1103868"/>
              <a:ext cx="1651000" cy="923330"/>
            </a:xfrm>
            <a:prstGeom prst="rect">
              <a:avLst/>
            </a:prstGeom>
            <a:noFill/>
          </p:spPr>
          <p:txBody>
            <a:bodyPr wrap="square" rtlCol="0">
              <a:spAutoFit/>
            </a:bodyPr>
            <a:lstStyle/>
            <a:p>
              <a:pPr algn="ctr"/>
              <a:r>
                <a:rPr lang="en-US" dirty="0" smtClean="0"/>
                <a:t>Data Assimilation Module</a:t>
              </a:r>
              <a:endParaRPr lang="en-US" dirty="0"/>
            </a:p>
          </p:txBody>
        </p:sp>
        <p:sp>
          <p:nvSpPr>
            <p:cNvPr id="22" name="TextBox 21"/>
            <p:cNvSpPr txBox="1"/>
            <p:nvPr/>
          </p:nvSpPr>
          <p:spPr>
            <a:xfrm>
              <a:off x="7530353" y="3385689"/>
              <a:ext cx="1419412" cy="646331"/>
            </a:xfrm>
            <a:prstGeom prst="rect">
              <a:avLst/>
            </a:prstGeom>
            <a:noFill/>
          </p:spPr>
          <p:txBody>
            <a:bodyPr wrap="square" rtlCol="0">
              <a:spAutoFit/>
            </a:bodyPr>
            <a:lstStyle/>
            <a:p>
              <a:pPr algn="ctr"/>
              <a:r>
                <a:rPr lang="en-US" dirty="0" smtClean="0"/>
                <a:t>Improved Bathymetry</a:t>
              </a:r>
              <a:endParaRPr lang="en-US" dirty="0"/>
            </a:p>
          </p:txBody>
        </p:sp>
        <p:sp>
          <p:nvSpPr>
            <p:cNvPr id="23" name="TextBox 22"/>
            <p:cNvSpPr txBox="1"/>
            <p:nvPr/>
          </p:nvSpPr>
          <p:spPr>
            <a:xfrm rot="2519752">
              <a:off x="168592" y="3086297"/>
              <a:ext cx="2791013" cy="369332"/>
            </a:xfrm>
            <a:prstGeom prst="rect">
              <a:avLst/>
            </a:prstGeom>
            <a:noFill/>
          </p:spPr>
          <p:txBody>
            <a:bodyPr wrap="square" rtlCol="0">
              <a:spAutoFit/>
            </a:bodyPr>
            <a:lstStyle/>
            <a:p>
              <a:pPr algn="ctr"/>
              <a:r>
                <a:rPr lang="en-US" dirty="0" smtClean="0"/>
                <a:t>Boundary Forcing</a:t>
              </a:r>
              <a:endParaRPr lang="en-US" dirty="0"/>
            </a:p>
          </p:txBody>
        </p:sp>
      </p:grpSp>
      <p:cxnSp>
        <p:nvCxnSpPr>
          <p:cNvPr id="6" name="Straight Connector 5"/>
          <p:cNvCxnSpPr/>
          <p:nvPr/>
        </p:nvCxnSpPr>
        <p:spPr>
          <a:xfrm flipV="1">
            <a:off x="304800" y="457200"/>
            <a:ext cx="1981200" cy="5334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1000" y="914400"/>
            <a:ext cx="1905000" cy="461665"/>
          </a:xfrm>
          <a:prstGeom prst="rect">
            <a:avLst/>
          </a:prstGeom>
          <a:noFill/>
        </p:spPr>
        <p:txBody>
          <a:bodyPr wrap="square" rtlCol="0">
            <a:spAutoFit/>
          </a:bodyPr>
          <a:lstStyle/>
          <a:p>
            <a:r>
              <a:rPr lang="en-US" sz="2400" b="1" dirty="0" smtClean="0"/>
              <a:t>RIVERINE</a:t>
            </a:r>
            <a:endParaRPr lang="en-US" sz="2400" b="1" dirty="0"/>
          </a:p>
        </p:txBody>
      </p:sp>
    </p:spTree>
    <p:extLst>
      <p:ext uri="{BB962C8B-B14F-4D97-AF65-F5344CB8AC3E}">
        <p14:creationId xmlns:p14="http://schemas.microsoft.com/office/powerpoint/2010/main" val="30023728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8222"/>
            <a:ext cx="5486400" cy="1160978"/>
          </a:xfrm>
        </p:spPr>
        <p:txBody>
          <a:bodyPr/>
          <a:lstStyle/>
          <a:p>
            <a:r>
              <a:rPr lang="en-US" sz="3200" b="1" dirty="0" smtClean="0"/>
              <a:t>Riverine Assessment</a:t>
            </a:r>
            <a:endParaRPr lang="en-US" sz="3200" b="1" dirty="0"/>
          </a:p>
        </p:txBody>
      </p:sp>
      <p:sp>
        <p:nvSpPr>
          <p:cNvPr id="3" name="Content Placeholder 2"/>
          <p:cNvSpPr>
            <a:spLocks noGrp="1"/>
          </p:cNvSpPr>
          <p:nvPr>
            <p:ph idx="1"/>
          </p:nvPr>
        </p:nvSpPr>
        <p:spPr>
          <a:xfrm>
            <a:off x="228600" y="1066800"/>
            <a:ext cx="4495800" cy="1981200"/>
          </a:xfrm>
        </p:spPr>
        <p:txBody>
          <a:bodyPr/>
          <a:lstStyle/>
          <a:p>
            <a:pPr>
              <a:spcBef>
                <a:spcPts val="1272"/>
              </a:spcBef>
            </a:pPr>
            <a:r>
              <a:rPr lang="en-US" sz="1800" dirty="0" smtClean="0"/>
              <a:t>Estimate bathymetry by optimizing the comparison of flow simulations </a:t>
            </a:r>
            <a:r>
              <a:rPr lang="en-US" sz="1800" dirty="0"/>
              <a:t>in </a:t>
            </a:r>
            <a:r>
              <a:rPr lang="en-US" sz="1800" dirty="0" smtClean="0"/>
              <a:t>channels to observed surface currents </a:t>
            </a:r>
          </a:p>
          <a:p>
            <a:pPr>
              <a:spcBef>
                <a:spcPts val="1272"/>
              </a:spcBef>
            </a:pPr>
            <a:r>
              <a:rPr lang="en-US" sz="1800" dirty="0"/>
              <a:t>Novel inversion techniques that are robust for </a:t>
            </a:r>
            <a:r>
              <a:rPr lang="en-US" sz="1800" dirty="0" smtClean="0"/>
              <a:t>“snapshot” data</a:t>
            </a:r>
            <a:endParaRPr lang="en-US" sz="1800" dirty="0"/>
          </a:p>
          <a:p>
            <a:pPr>
              <a:spcBef>
                <a:spcPts val="1272"/>
              </a:spcBef>
            </a:pPr>
            <a:endParaRPr lang="en-US" sz="1800" dirty="0" smtClean="0"/>
          </a:p>
        </p:txBody>
      </p:sp>
      <p:sp>
        <p:nvSpPr>
          <p:cNvPr id="18" name="TextBox 17"/>
          <p:cNvSpPr txBox="1"/>
          <p:nvPr/>
        </p:nvSpPr>
        <p:spPr>
          <a:xfrm>
            <a:off x="152400" y="5436110"/>
            <a:ext cx="1981200" cy="584776"/>
          </a:xfrm>
          <a:prstGeom prst="rect">
            <a:avLst/>
          </a:prstGeom>
          <a:noFill/>
        </p:spPr>
        <p:txBody>
          <a:bodyPr wrap="square" rtlCol="0">
            <a:spAutoFit/>
          </a:bodyPr>
          <a:lstStyle/>
          <a:p>
            <a:pPr defTabSz="914400" fontAlgn="base">
              <a:spcBef>
                <a:spcPct val="0"/>
              </a:spcBef>
              <a:spcAft>
                <a:spcPct val="0"/>
              </a:spcAft>
            </a:pPr>
            <a:r>
              <a:rPr lang="en-US" sz="1600" dirty="0">
                <a:solidFill>
                  <a:srgbClr val="000000"/>
                </a:solidFill>
                <a:latin typeface="Arial"/>
                <a:cs typeface="Arial" charset="0"/>
              </a:rPr>
              <a:t>Observed surface currents</a:t>
            </a:r>
          </a:p>
        </p:txBody>
      </p:sp>
      <p:sp>
        <p:nvSpPr>
          <p:cNvPr id="15" name="TextBox 14"/>
          <p:cNvSpPr txBox="1"/>
          <p:nvPr/>
        </p:nvSpPr>
        <p:spPr>
          <a:xfrm>
            <a:off x="7219279" y="2230537"/>
            <a:ext cx="1794211" cy="307777"/>
          </a:xfrm>
          <a:prstGeom prst="rect">
            <a:avLst/>
          </a:prstGeom>
          <a:noFill/>
        </p:spPr>
        <p:txBody>
          <a:bodyPr wrap="square" rtlCol="0">
            <a:spAutoFit/>
          </a:bodyPr>
          <a:lstStyle/>
          <a:p>
            <a:pPr defTabSz="914400" fontAlgn="base">
              <a:spcBef>
                <a:spcPct val="0"/>
              </a:spcBef>
              <a:spcAft>
                <a:spcPct val="0"/>
              </a:spcAft>
            </a:pPr>
            <a:r>
              <a:rPr lang="en-US" sz="1400" dirty="0" smtClean="0">
                <a:solidFill>
                  <a:srgbClr val="000000"/>
                </a:solidFill>
                <a:latin typeface="Arial" charset="0"/>
                <a:cs typeface="Arial" charset="0"/>
              </a:rPr>
              <a:t>Savannah River, GA</a:t>
            </a:r>
            <a:endParaRPr lang="en-US" sz="1400" dirty="0">
              <a:solidFill>
                <a:srgbClr val="000000"/>
              </a:solidFill>
              <a:latin typeface="Arial" charset="0"/>
              <a:cs typeface="Arial" charset="0"/>
            </a:endParaRPr>
          </a:p>
        </p:txBody>
      </p:sp>
      <p:sp>
        <p:nvSpPr>
          <p:cNvPr id="5" name="TextBox 4"/>
          <p:cNvSpPr txBox="1"/>
          <p:nvPr/>
        </p:nvSpPr>
        <p:spPr>
          <a:xfrm>
            <a:off x="4724400" y="838200"/>
            <a:ext cx="2362200" cy="1754327"/>
          </a:xfrm>
          <a:prstGeom prst="rect">
            <a:avLst/>
          </a:prstGeom>
          <a:noFill/>
        </p:spPr>
        <p:txBody>
          <a:bodyPr wrap="square" rtlCol="0">
            <a:spAutoFit/>
          </a:bodyPr>
          <a:lstStyle/>
          <a:p>
            <a:pPr defTabSz="914400" fontAlgn="base">
              <a:spcBef>
                <a:spcPct val="0"/>
              </a:spcBef>
              <a:spcAft>
                <a:spcPct val="0"/>
              </a:spcAft>
            </a:pPr>
            <a:r>
              <a:rPr lang="en-US" b="1" dirty="0">
                <a:solidFill>
                  <a:srgbClr val="0000FF"/>
                </a:solidFill>
                <a:latin typeface="Arial" charset="0"/>
              </a:rPr>
              <a:t>Updated high</a:t>
            </a:r>
          </a:p>
          <a:p>
            <a:pPr defTabSz="914400" fontAlgn="base">
              <a:spcBef>
                <a:spcPct val="0"/>
              </a:spcBef>
              <a:spcAft>
                <a:spcPct val="0"/>
              </a:spcAft>
            </a:pPr>
            <a:r>
              <a:rPr lang="en-US" b="1" dirty="0">
                <a:solidFill>
                  <a:srgbClr val="0000FF"/>
                </a:solidFill>
                <a:latin typeface="Arial" charset="0"/>
              </a:rPr>
              <a:t>resolution estimates </a:t>
            </a:r>
          </a:p>
          <a:p>
            <a:pPr defTabSz="914400" fontAlgn="base">
              <a:spcBef>
                <a:spcPct val="0"/>
              </a:spcBef>
              <a:spcAft>
                <a:spcPct val="0"/>
              </a:spcAft>
            </a:pPr>
            <a:r>
              <a:rPr lang="en-US" b="1" dirty="0">
                <a:solidFill>
                  <a:srgbClr val="0000FF"/>
                </a:solidFill>
                <a:latin typeface="Arial" charset="0"/>
              </a:rPr>
              <a:t>of channel bathymetry</a:t>
            </a:r>
          </a:p>
          <a:p>
            <a:pPr defTabSz="914400" fontAlgn="base">
              <a:spcBef>
                <a:spcPct val="0"/>
              </a:spcBef>
              <a:spcAft>
                <a:spcPct val="0"/>
              </a:spcAft>
            </a:pPr>
            <a:r>
              <a:rPr lang="en-US" b="1" dirty="0">
                <a:solidFill>
                  <a:srgbClr val="0000FF"/>
                </a:solidFill>
                <a:latin typeface="Arial" charset="0"/>
              </a:rPr>
              <a:t>and flow conditions</a:t>
            </a:r>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1447800" cy="1176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3" descr="savannah_river_pcga_estimate_ex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7949" y="2914901"/>
            <a:ext cx="3200400" cy="3154127"/>
          </a:xfrm>
          <a:prstGeom prst="rect">
            <a:avLst/>
          </a:prstGeom>
        </p:spPr>
      </p:pic>
      <p:sp>
        <p:nvSpPr>
          <p:cNvPr id="25" name="TextBox 24"/>
          <p:cNvSpPr txBox="1"/>
          <p:nvPr/>
        </p:nvSpPr>
        <p:spPr>
          <a:xfrm>
            <a:off x="3867427" y="2522117"/>
            <a:ext cx="3674203" cy="338554"/>
          </a:xfrm>
          <a:prstGeom prst="rect">
            <a:avLst/>
          </a:prstGeom>
          <a:noFill/>
        </p:spPr>
        <p:txBody>
          <a:bodyPr wrap="none" rtlCol="0">
            <a:spAutoFit/>
          </a:bodyPr>
          <a:lstStyle/>
          <a:p>
            <a:r>
              <a:rPr lang="en-US" sz="1600" u="sng" dirty="0" smtClean="0"/>
              <a:t>Bathymetry Estimates and Uncertainty</a:t>
            </a:r>
            <a:endParaRPr lang="en-US" sz="1600" u="sng" dirty="0"/>
          </a:p>
        </p:txBody>
      </p:sp>
      <p:pic>
        <p:nvPicPr>
          <p:cNvPr id="26" name="Picture 25" descr="savannah_river_enkf_estimate_exp_var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4187" y="2879711"/>
            <a:ext cx="3177859" cy="3131912"/>
          </a:xfrm>
          <a:prstGeom prst="rect">
            <a:avLst/>
          </a:prstGeom>
        </p:spPr>
      </p:pic>
      <p:sp>
        <p:nvSpPr>
          <p:cNvPr id="6" name="TextBox 5"/>
          <p:cNvSpPr txBox="1"/>
          <p:nvPr/>
        </p:nvSpPr>
        <p:spPr>
          <a:xfrm>
            <a:off x="2549924" y="5992438"/>
            <a:ext cx="2635006" cy="369332"/>
          </a:xfrm>
          <a:prstGeom prst="rect">
            <a:avLst/>
          </a:prstGeom>
          <a:noFill/>
        </p:spPr>
        <p:txBody>
          <a:bodyPr wrap="none" rtlCol="0">
            <a:spAutoFit/>
          </a:bodyPr>
          <a:lstStyle/>
          <a:p>
            <a:r>
              <a:rPr lang="en-US" dirty="0" smtClean="0"/>
              <a:t>Ensemble </a:t>
            </a:r>
            <a:r>
              <a:rPr lang="en-US" dirty="0" err="1" smtClean="0"/>
              <a:t>Kalman</a:t>
            </a:r>
            <a:r>
              <a:rPr lang="en-US" dirty="0" smtClean="0"/>
              <a:t> Filter</a:t>
            </a:r>
            <a:endParaRPr lang="en-US" dirty="0"/>
          </a:p>
        </p:txBody>
      </p:sp>
      <p:sp>
        <p:nvSpPr>
          <p:cNvPr id="27" name="TextBox 26"/>
          <p:cNvSpPr txBox="1"/>
          <p:nvPr/>
        </p:nvSpPr>
        <p:spPr>
          <a:xfrm>
            <a:off x="6830535" y="5970984"/>
            <a:ext cx="838691" cy="369332"/>
          </a:xfrm>
          <a:prstGeom prst="rect">
            <a:avLst/>
          </a:prstGeom>
          <a:noFill/>
        </p:spPr>
        <p:txBody>
          <a:bodyPr wrap="none" rtlCol="0">
            <a:spAutoFit/>
          </a:bodyPr>
          <a:lstStyle/>
          <a:p>
            <a:r>
              <a:rPr lang="en-US" dirty="0" smtClean="0"/>
              <a:t>PCGA</a:t>
            </a:r>
            <a:endParaRPr lang="en-US" dirty="0"/>
          </a:p>
        </p:txBody>
      </p:sp>
      <p:pic>
        <p:nvPicPr>
          <p:cNvPr id="4" name="Picture 3" descr="surface_current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3048000"/>
            <a:ext cx="1859280" cy="2474976"/>
          </a:xfrm>
          <a:prstGeom prst="rect">
            <a:avLst/>
          </a:prstGeom>
        </p:spPr>
      </p:pic>
    </p:spTree>
    <p:extLst>
      <p:ext uri="{BB962C8B-B14F-4D97-AF65-F5344CB8AC3E}">
        <p14:creationId xmlns:p14="http://schemas.microsoft.com/office/powerpoint/2010/main" val="41126273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pic>
        <p:nvPicPr>
          <p:cNvPr id="12" name="Content Placeholder 11"/>
          <p:cNvPicPr>
            <a:picLocks noGrp="1" noChangeAspect="1"/>
          </p:cNvPicPr>
          <p:nvPr>
            <p:ph idx="1"/>
          </p:nvPr>
        </p:nvPicPr>
        <p:blipFill>
          <a:blip r:embed="rId2"/>
          <a:srcRect l="7035" r="7035"/>
          <a:stretch>
            <a:fillRect/>
          </a:stretch>
        </p:blipFill>
        <p:spPr>
          <a:xfrm>
            <a:off x="3962400" y="533400"/>
            <a:ext cx="2761130" cy="2133600"/>
          </a:xfrm>
        </p:spPr>
      </p:pic>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22</a:t>
            </a:fld>
            <a:endParaRPr lang="en-US"/>
          </a:p>
        </p:txBody>
      </p:sp>
      <p:pic>
        <p:nvPicPr>
          <p:cNvPr id="13" name="Picture 2" descr="C:\Documents and Settings\u4hf9jem\My Documents\projects\ROAMS\New River Inlet January 2012 with LARC contours.jpg"/>
          <p:cNvPicPr>
            <a:picLocks noChangeAspect="1" noChangeArrowheads="1"/>
          </p:cNvPicPr>
          <p:nvPr/>
        </p:nvPicPr>
        <p:blipFill>
          <a:blip r:embed="rId3"/>
          <a:srcRect l="18243" r="17567" b="20802"/>
          <a:stretch>
            <a:fillRect/>
          </a:stretch>
        </p:blipFill>
        <p:spPr bwMode="auto">
          <a:xfrm>
            <a:off x="6334278" y="2971800"/>
            <a:ext cx="2657322" cy="2422741"/>
          </a:xfrm>
          <a:prstGeom prst="rect">
            <a:avLst/>
          </a:prstGeom>
          <a:noFill/>
          <a:ln w="9525">
            <a:noFill/>
            <a:miter lim="800000"/>
            <a:headEnd/>
            <a:tailEnd/>
          </a:ln>
        </p:spPr>
      </p:pic>
      <p:pic>
        <p:nvPicPr>
          <p:cNvPr id="14" name="Picture 13"/>
          <p:cNvPicPr>
            <a:picLocks noChangeAspect="1"/>
          </p:cNvPicPr>
          <p:nvPr/>
        </p:nvPicPr>
        <p:blipFill>
          <a:blip r:embed="rId4"/>
          <a:stretch>
            <a:fillRect/>
          </a:stretch>
        </p:blipFill>
        <p:spPr>
          <a:xfrm>
            <a:off x="6523068" y="1295400"/>
            <a:ext cx="2620932" cy="2057400"/>
          </a:xfrm>
          <a:prstGeom prst="rect">
            <a:avLst/>
          </a:prstGeom>
        </p:spPr>
      </p:pic>
      <p:sp>
        <p:nvSpPr>
          <p:cNvPr id="15" name="TextBox 14"/>
          <p:cNvSpPr txBox="1"/>
          <p:nvPr/>
        </p:nvSpPr>
        <p:spPr>
          <a:xfrm>
            <a:off x="304800" y="1066800"/>
            <a:ext cx="3581400" cy="1754327"/>
          </a:xfrm>
          <a:prstGeom prst="rect">
            <a:avLst/>
          </a:prstGeom>
          <a:noFill/>
        </p:spPr>
        <p:txBody>
          <a:bodyPr wrap="square" rtlCol="0">
            <a:spAutoFit/>
          </a:bodyPr>
          <a:lstStyle/>
          <a:p>
            <a:pPr marL="285750" indent="-285750">
              <a:buFontTx/>
              <a:buChar char="-"/>
            </a:pPr>
            <a:r>
              <a:rPr lang="en-US" dirty="0" smtClean="0"/>
              <a:t>Include higher fidelity models and morphology estimation</a:t>
            </a:r>
          </a:p>
          <a:p>
            <a:pPr marL="285750" indent="-285750">
              <a:buFontTx/>
              <a:buChar char="-"/>
            </a:pPr>
            <a:endParaRPr lang="en-US" dirty="0" smtClean="0"/>
          </a:p>
          <a:p>
            <a:pPr marL="285750" indent="-285750">
              <a:buFontTx/>
              <a:buChar char="-"/>
            </a:pPr>
            <a:r>
              <a:rPr lang="en-US" dirty="0"/>
              <a:t>Include vegetation assessment from UAS into flood risk </a:t>
            </a:r>
            <a:r>
              <a:rPr lang="en-US" dirty="0" smtClean="0"/>
              <a:t>prediction</a:t>
            </a:r>
            <a:endParaRPr lang="en-US" dirty="0"/>
          </a:p>
        </p:txBody>
      </p:sp>
      <p:sp>
        <p:nvSpPr>
          <p:cNvPr id="16" name="TextBox 15"/>
          <p:cNvSpPr txBox="1"/>
          <p:nvPr/>
        </p:nvSpPr>
        <p:spPr>
          <a:xfrm>
            <a:off x="304800" y="2804279"/>
            <a:ext cx="3124200" cy="3139321"/>
          </a:xfrm>
          <a:prstGeom prst="rect">
            <a:avLst/>
          </a:prstGeom>
          <a:noFill/>
        </p:spPr>
        <p:txBody>
          <a:bodyPr wrap="square" rtlCol="0">
            <a:spAutoFit/>
          </a:bodyPr>
          <a:lstStyle/>
          <a:p>
            <a:pPr marL="285750" indent="-285750">
              <a:buFontTx/>
              <a:buChar char="-"/>
            </a:pPr>
            <a:r>
              <a:rPr lang="en-US" dirty="0"/>
              <a:t>Improve assimilation in inlet dynamics and flood risk from back bay inundation.  </a:t>
            </a:r>
            <a:endParaRPr lang="en-US" dirty="0" smtClean="0"/>
          </a:p>
          <a:p>
            <a:pPr marL="285750" indent="-285750">
              <a:buFontTx/>
              <a:buChar char="-"/>
            </a:pPr>
            <a:endParaRPr lang="en-US" dirty="0"/>
          </a:p>
          <a:p>
            <a:pPr marL="285750" indent="-285750">
              <a:buFontTx/>
              <a:buChar char="-"/>
            </a:pPr>
            <a:r>
              <a:rPr lang="en-US" dirty="0" smtClean="0"/>
              <a:t>Robustness over longer assimilation </a:t>
            </a:r>
            <a:r>
              <a:rPr lang="en-US" dirty="0" smtClean="0"/>
              <a:t>windows</a:t>
            </a:r>
          </a:p>
          <a:p>
            <a:pPr marL="285750" indent="-285750">
              <a:buFontTx/>
              <a:buChar char="-"/>
            </a:pPr>
            <a:endParaRPr lang="en-US" dirty="0"/>
          </a:p>
          <a:p>
            <a:pPr marL="285750" indent="-285750">
              <a:buFontTx/>
              <a:buChar char="-"/>
            </a:pPr>
            <a:r>
              <a:rPr lang="en-US" dirty="0" smtClean="0"/>
              <a:t>Improved estimation of uncertainty </a:t>
            </a:r>
            <a:endParaRPr lang="en-US" dirty="0" smtClean="0"/>
          </a:p>
          <a:p>
            <a:pPr marL="285750" indent="-285750">
              <a:buFontTx/>
              <a:buChar char="-"/>
            </a:pPr>
            <a:endParaRPr lang="en-US" dirty="0"/>
          </a:p>
        </p:txBody>
      </p:sp>
      <p:pic>
        <p:nvPicPr>
          <p:cNvPr id="17" name="Picture 16"/>
          <p:cNvPicPr>
            <a:picLocks noChangeAspect="1"/>
          </p:cNvPicPr>
          <p:nvPr/>
        </p:nvPicPr>
        <p:blipFill rotWithShape="1">
          <a:blip r:embed="rId5"/>
          <a:srcRect l="7488" t="11464" r="42173" b="2685"/>
          <a:stretch/>
        </p:blipFill>
        <p:spPr>
          <a:xfrm>
            <a:off x="3581400" y="2667000"/>
            <a:ext cx="3226271" cy="2070062"/>
          </a:xfrm>
          <a:prstGeom prst="rect">
            <a:avLst/>
          </a:prstGeom>
        </p:spPr>
      </p:pic>
      <p:pic>
        <p:nvPicPr>
          <p:cNvPr id="10" name="Picture 9"/>
          <p:cNvPicPr/>
          <p:nvPr/>
        </p:nvPicPr>
        <p:blipFill rotWithShape="1">
          <a:blip r:embed="rId6" cstate="screen">
            <a:extLst>
              <a:ext uri="{28A0092B-C50C-407E-A947-70E740481C1C}">
                <a14:useLocalDpi xmlns:a14="http://schemas.microsoft.com/office/drawing/2010/main"/>
              </a:ext>
            </a:extLst>
          </a:blip>
          <a:srcRect/>
          <a:stretch/>
        </p:blipFill>
        <p:spPr bwMode="auto">
          <a:xfrm>
            <a:off x="4401368" y="4648200"/>
            <a:ext cx="1770832" cy="169539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476783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7467600" cy="806450"/>
          </a:xfrm>
        </p:spPr>
        <p:txBody>
          <a:bodyPr/>
          <a:lstStyle/>
          <a:p>
            <a:r>
              <a:rPr lang="en-US" dirty="0" smtClean="0"/>
              <a:t>Could we use this technology to monitor </a:t>
            </a:r>
            <a:r>
              <a:rPr lang="en-US" dirty="0" err="1" smtClean="0"/>
              <a:t>nearshore</a:t>
            </a:r>
            <a:r>
              <a:rPr lang="en-US" dirty="0" smtClean="0"/>
              <a:t> morphology Evolution?</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23</a:t>
            </a:fld>
            <a:endParaRPr lang="en-US"/>
          </a:p>
        </p:txBody>
      </p:sp>
      <p:sp>
        <p:nvSpPr>
          <p:cNvPr id="5" name="Right Arrow 4"/>
          <p:cNvSpPr/>
          <p:nvPr/>
        </p:nvSpPr>
        <p:spPr>
          <a:xfrm>
            <a:off x="6858000" y="2971800"/>
            <a:ext cx="1524000" cy="762000"/>
          </a:xfrm>
          <a:prstGeom prst="rightArrow">
            <a:avLst/>
          </a:prstGeom>
          <a:solidFill>
            <a:srgbClr val="008000">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81000" y="2971800"/>
            <a:ext cx="7010400" cy="762000"/>
          </a:xfrm>
          <a:prstGeom prst="rightArrow">
            <a:avLst/>
          </a:prstGeom>
          <a:solidFill>
            <a:srgbClr val="0000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57200" y="2209800"/>
            <a:ext cx="1447800" cy="523220"/>
          </a:xfrm>
          <a:prstGeom prst="rect">
            <a:avLst/>
          </a:prstGeom>
          <a:noFill/>
        </p:spPr>
        <p:txBody>
          <a:bodyPr wrap="square" rtlCol="0">
            <a:spAutoFit/>
          </a:bodyPr>
          <a:lstStyle/>
          <a:p>
            <a:r>
              <a:rPr lang="en-US" sz="1400" b="1" dirty="0" smtClean="0"/>
              <a:t>Background Bathymetry</a:t>
            </a:r>
            <a:endParaRPr lang="en-US" sz="1400" b="1" dirty="0"/>
          </a:p>
        </p:txBody>
      </p:sp>
      <p:pic>
        <p:nvPicPr>
          <p:cNvPr id="9" name="Picture 8" descr="background_de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1003300" cy="1021576"/>
          </a:xfrm>
          <a:prstGeom prst="rect">
            <a:avLst/>
          </a:prstGeom>
        </p:spPr>
      </p:pic>
      <p:sp>
        <p:nvSpPr>
          <p:cNvPr id="10" name="TextBox 9"/>
          <p:cNvSpPr txBox="1"/>
          <p:nvPr/>
        </p:nvSpPr>
        <p:spPr>
          <a:xfrm>
            <a:off x="914400" y="3962400"/>
            <a:ext cx="1143000" cy="523220"/>
          </a:xfrm>
          <a:prstGeom prst="rect">
            <a:avLst/>
          </a:prstGeom>
          <a:noFill/>
        </p:spPr>
        <p:txBody>
          <a:bodyPr wrap="square" rtlCol="0">
            <a:spAutoFit/>
          </a:bodyPr>
          <a:lstStyle/>
          <a:p>
            <a:r>
              <a:rPr lang="en-US" sz="1400" b="1" dirty="0" smtClean="0"/>
              <a:t>JALBTCX </a:t>
            </a:r>
            <a:r>
              <a:rPr lang="en-US" sz="1400" b="1" dirty="0" smtClean="0"/>
              <a:t>(1-2 </a:t>
            </a:r>
            <a:r>
              <a:rPr lang="en-US" sz="1400" b="1" dirty="0" err="1" smtClean="0"/>
              <a:t>yrs</a:t>
            </a:r>
            <a:r>
              <a:rPr lang="en-US" sz="1400" b="1" dirty="0" smtClean="0"/>
              <a:t>)</a:t>
            </a:r>
            <a:endParaRPr lang="en-US" sz="1400" b="1" dirty="0"/>
          </a:p>
        </p:txBody>
      </p:sp>
      <p:cxnSp>
        <p:nvCxnSpPr>
          <p:cNvPr id="12" name="Straight Connector 11"/>
          <p:cNvCxnSpPr/>
          <p:nvPr/>
        </p:nvCxnSpPr>
        <p:spPr>
          <a:xfrm flipV="1">
            <a:off x="10668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371600" y="3505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46482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29" name="Picture 7"/>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46236" t="27552" r="25281" b="39203"/>
          <a:stretch/>
        </p:blipFill>
        <p:spPr bwMode="auto">
          <a:xfrm rot="10800000" flipV="1">
            <a:off x="3933330" y="1143000"/>
            <a:ext cx="1476870" cy="97720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3810000" y="2209800"/>
            <a:ext cx="1676400" cy="523220"/>
          </a:xfrm>
          <a:prstGeom prst="rect">
            <a:avLst/>
          </a:prstGeom>
          <a:noFill/>
        </p:spPr>
        <p:txBody>
          <a:bodyPr wrap="square" rtlCol="0">
            <a:spAutoFit/>
          </a:bodyPr>
          <a:lstStyle/>
          <a:p>
            <a:pPr algn="ctr"/>
            <a:r>
              <a:rPr lang="en-US" sz="1400" b="1" dirty="0" smtClean="0"/>
              <a:t>UAS surveys</a:t>
            </a:r>
          </a:p>
          <a:p>
            <a:pPr algn="ctr"/>
            <a:r>
              <a:rPr lang="en-US" sz="1400" b="1" dirty="0" smtClean="0"/>
              <a:t>~ 1 month</a:t>
            </a:r>
            <a:endParaRPr lang="en-US" sz="1400" b="1" dirty="0"/>
          </a:p>
        </p:txBody>
      </p:sp>
      <p:cxnSp>
        <p:nvCxnSpPr>
          <p:cNvPr id="31" name="Straight Connector 30"/>
          <p:cNvCxnSpPr/>
          <p:nvPr/>
        </p:nvCxnSpPr>
        <p:spPr>
          <a:xfrm flipV="1">
            <a:off x="3810000" y="3429000"/>
            <a:ext cx="0" cy="6858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32" name="Picture 31" descr="data_assim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4953000"/>
            <a:ext cx="1812019" cy="868746"/>
          </a:xfrm>
          <a:prstGeom prst="rect">
            <a:avLst/>
          </a:prstGeom>
        </p:spPr>
      </p:pic>
      <p:pic>
        <p:nvPicPr>
          <p:cNvPr id="33" name="Picture 32"/>
          <p:cNvPicPr>
            <a:picLocks noChangeAspect="1"/>
          </p:cNvPicPr>
          <p:nvPr/>
        </p:nvPicPr>
        <p:blipFill>
          <a:blip r:embed="rId6"/>
          <a:stretch>
            <a:fillRect/>
          </a:stretch>
        </p:blipFill>
        <p:spPr>
          <a:xfrm>
            <a:off x="6324600" y="4724400"/>
            <a:ext cx="1805827" cy="1090442"/>
          </a:xfrm>
          <a:prstGeom prst="rect">
            <a:avLst/>
          </a:prstGeom>
        </p:spPr>
      </p:pic>
      <p:sp>
        <p:nvSpPr>
          <p:cNvPr id="34" name="TextBox 33"/>
          <p:cNvSpPr txBox="1"/>
          <p:nvPr/>
        </p:nvSpPr>
        <p:spPr>
          <a:xfrm>
            <a:off x="2743200" y="4191000"/>
            <a:ext cx="2438400" cy="738664"/>
          </a:xfrm>
          <a:prstGeom prst="rect">
            <a:avLst/>
          </a:prstGeom>
          <a:noFill/>
        </p:spPr>
        <p:txBody>
          <a:bodyPr wrap="square" rtlCol="0">
            <a:spAutoFit/>
          </a:bodyPr>
          <a:lstStyle/>
          <a:p>
            <a:r>
              <a:rPr lang="en-US" sz="1400" b="1" dirty="0" smtClean="0"/>
              <a:t>Data Assimilation for improved monitoring of morphology</a:t>
            </a:r>
            <a:endParaRPr lang="en-US" sz="1400" b="1" dirty="0"/>
          </a:p>
        </p:txBody>
      </p:sp>
      <p:pic>
        <p:nvPicPr>
          <p:cNvPr id="38" name="Picture 37"/>
          <p:cNvPicPr>
            <a:picLocks noChangeAspect="1"/>
          </p:cNvPicPr>
          <p:nvPr/>
        </p:nvPicPr>
        <p:blipFill>
          <a:blip r:embed="rId7"/>
          <a:stretch>
            <a:fillRect/>
          </a:stretch>
        </p:blipFill>
        <p:spPr>
          <a:xfrm>
            <a:off x="609600" y="4495800"/>
            <a:ext cx="1476744" cy="1270000"/>
          </a:xfrm>
          <a:prstGeom prst="rect">
            <a:avLst/>
          </a:prstGeom>
        </p:spPr>
      </p:pic>
      <p:cxnSp>
        <p:nvCxnSpPr>
          <p:cNvPr id="43" name="Straight Connector 42"/>
          <p:cNvCxnSpPr/>
          <p:nvPr/>
        </p:nvCxnSpPr>
        <p:spPr>
          <a:xfrm flipV="1">
            <a:off x="7924800" y="3505200"/>
            <a:ext cx="0" cy="4572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391400" y="3886200"/>
            <a:ext cx="1524000" cy="523220"/>
          </a:xfrm>
          <a:prstGeom prst="rect">
            <a:avLst/>
          </a:prstGeom>
          <a:noFill/>
        </p:spPr>
        <p:txBody>
          <a:bodyPr wrap="square" rtlCol="0">
            <a:spAutoFit/>
          </a:bodyPr>
          <a:lstStyle/>
          <a:p>
            <a:r>
              <a:rPr lang="en-US" sz="1400" b="1" dirty="0" smtClean="0"/>
              <a:t>Post Placement Assessment</a:t>
            </a:r>
            <a:endParaRPr lang="en-US" sz="1400" b="1" dirty="0"/>
          </a:p>
        </p:txBody>
      </p:sp>
      <p:pic>
        <p:nvPicPr>
          <p:cNvPr id="3" name="Picture 2"/>
          <p:cNvPicPr>
            <a:picLocks noChangeAspect="1"/>
          </p:cNvPicPr>
          <p:nvPr/>
        </p:nvPicPr>
        <p:blipFill>
          <a:blip r:embed="rId8"/>
          <a:stretch>
            <a:fillRect/>
          </a:stretch>
        </p:blipFill>
        <p:spPr>
          <a:xfrm>
            <a:off x="1828800" y="1219200"/>
            <a:ext cx="1504817" cy="1050727"/>
          </a:xfrm>
          <a:prstGeom prst="rect">
            <a:avLst/>
          </a:prstGeom>
        </p:spPr>
      </p:pic>
      <p:cxnSp>
        <p:nvCxnSpPr>
          <p:cNvPr id="40" name="Straight Connector 39"/>
          <p:cNvCxnSpPr/>
          <p:nvPr/>
        </p:nvCxnSpPr>
        <p:spPr>
          <a:xfrm flipV="1">
            <a:off x="25908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752600" y="2209800"/>
            <a:ext cx="1600200" cy="523220"/>
          </a:xfrm>
          <a:prstGeom prst="rect">
            <a:avLst/>
          </a:prstGeom>
          <a:noFill/>
        </p:spPr>
        <p:txBody>
          <a:bodyPr wrap="square" rtlCol="0">
            <a:spAutoFit/>
          </a:bodyPr>
          <a:lstStyle/>
          <a:p>
            <a:pPr algn="ctr"/>
            <a:r>
              <a:rPr lang="en-US" sz="1400" b="1" dirty="0" smtClean="0"/>
              <a:t>Beach nourishment</a:t>
            </a:r>
            <a:endParaRPr lang="en-US" sz="1400" b="1" dirty="0"/>
          </a:p>
        </p:txBody>
      </p:sp>
      <p:cxnSp>
        <p:nvCxnSpPr>
          <p:cNvPr id="45" name="Straight Connector 44"/>
          <p:cNvCxnSpPr/>
          <p:nvPr/>
        </p:nvCxnSpPr>
        <p:spPr>
          <a:xfrm flipV="1">
            <a:off x="5867400" y="3505200"/>
            <a:ext cx="0" cy="6858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105400" y="4191000"/>
            <a:ext cx="2057400" cy="1169551"/>
          </a:xfrm>
          <a:prstGeom prst="rect">
            <a:avLst/>
          </a:prstGeom>
          <a:noFill/>
        </p:spPr>
        <p:txBody>
          <a:bodyPr wrap="square" rtlCol="0">
            <a:spAutoFit/>
          </a:bodyPr>
          <a:lstStyle/>
          <a:p>
            <a:r>
              <a:rPr lang="en-US" sz="1400" b="1" dirty="0" smtClean="0"/>
              <a:t>Use numerical modeling to monitor environment  (c2shore for morphology)</a:t>
            </a:r>
            <a:endParaRPr lang="en-US" sz="1400" b="1" dirty="0"/>
          </a:p>
        </p:txBody>
      </p:sp>
      <p:cxnSp>
        <p:nvCxnSpPr>
          <p:cNvPr id="50" name="Straight Connector 49"/>
          <p:cNvCxnSpPr/>
          <p:nvPr/>
        </p:nvCxnSpPr>
        <p:spPr>
          <a:xfrm flipV="1">
            <a:off x="7239000" y="2819400"/>
            <a:ext cx="0" cy="3810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400800" y="2362200"/>
            <a:ext cx="1828800" cy="523220"/>
          </a:xfrm>
          <a:prstGeom prst="rect">
            <a:avLst/>
          </a:prstGeom>
          <a:noFill/>
        </p:spPr>
        <p:txBody>
          <a:bodyPr wrap="square" rtlCol="0">
            <a:spAutoFit/>
          </a:bodyPr>
          <a:lstStyle/>
          <a:p>
            <a:pPr algn="ctr"/>
            <a:r>
              <a:rPr lang="en-US" sz="1400" b="1" dirty="0" smtClean="0"/>
              <a:t>Post placement survey</a:t>
            </a:r>
            <a:endParaRPr lang="en-US" sz="1400" b="1" dirty="0"/>
          </a:p>
        </p:txBody>
      </p:sp>
      <p:pic>
        <p:nvPicPr>
          <p:cNvPr id="51" name="Picture 50" descr="larc.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7000" y="1219200"/>
            <a:ext cx="1625803" cy="1220573"/>
          </a:xfrm>
          <a:prstGeom prst="rect">
            <a:avLst/>
          </a:prstGeom>
        </p:spPr>
      </p:pic>
      <p:sp>
        <p:nvSpPr>
          <p:cNvPr id="23" name="Curved Right Arrow 22"/>
          <p:cNvSpPr/>
          <p:nvPr/>
        </p:nvSpPr>
        <p:spPr>
          <a:xfrm>
            <a:off x="2895600" y="2667000"/>
            <a:ext cx="914400" cy="1524000"/>
          </a:xfrm>
          <a:prstGeom prst="curvedRightArrow">
            <a:avLst/>
          </a:prstGeom>
          <a:solidFill>
            <a:srgbClr val="FF0000">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Curved Right Arrow 45"/>
          <p:cNvSpPr/>
          <p:nvPr/>
        </p:nvSpPr>
        <p:spPr>
          <a:xfrm rot="10800000">
            <a:off x="5486400" y="2590800"/>
            <a:ext cx="914400" cy="1524000"/>
          </a:xfrm>
          <a:prstGeom prst="curvedRightArrow">
            <a:avLst/>
          </a:prstGeom>
          <a:solidFill>
            <a:srgbClr val="FF0000">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Right Arrow 26"/>
          <p:cNvSpPr/>
          <p:nvPr/>
        </p:nvSpPr>
        <p:spPr>
          <a:xfrm>
            <a:off x="4191000" y="3810000"/>
            <a:ext cx="1143000" cy="457200"/>
          </a:xfrm>
          <a:prstGeom prst="rightArrow">
            <a:avLst/>
          </a:prstGeom>
          <a:solidFill>
            <a:srgbClr val="FF0000">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0524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95600"/>
            <a:ext cx="8382000" cy="806450"/>
          </a:xfrm>
        </p:spPr>
        <p:txBody>
          <a:bodyPr/>
          <a:lstStyle/>
          <a:p>
            <a:pPr algn="ctr"/>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24</a:t>
            </a:fld>
            <a:endParaRPr lang="en-US"/>
          </a:p>
        </p:txBody>
      </p:sp>
    </p:spTree>
    <p:extLst>
      <p:ext uri="{BB962C8B-B14F-4D97-AF65-F5344CB8AC3E}">
        <p14:creationId xmlns:p14="http://schemas.microsoft.com/office/powerpoint/2010/main" val="36399465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9094" y="120127"/>
            <a:ext cx="8461740" cy="800219"/>
          </a:xfrm>
          <a:prstGeom prst="rect">
            <a:avLst/>
          </a:prstGeom>
          <a:noFill/>
        </p:spPr>
        <p:txBody>
          <a:bodyPr wrap="square" rtlCol="0">
            <a:spAutoFit/>
          </a:bodyPr>
          <a:lstStyle/>
          <a:p>
            <a:r>
              <a:rPr lang="en-US" sz="2800" b="1" dirty="0" err="1" smtClean="0">
                <a:latin typeface="+mj-lt"/>
              </a:rPr>
              <a:t>Neashore</a:t>
            </a:r>
            <a:r>
              <a:rPr lang="en-US" sz="2800" b="1" dirty="0" smtClean="0">
                <a:latin typeface="+mj-lt"/>
              </a:rPr>
              <a:t> Data Assimilation Framework</a:t>
            </a:r>
          </a:p>
          <a:p>
            <a:r>
              <a:rPr lang="en-US" b="1" dirty="0" smtClean="0">
                <a:latin typeface="+mj-lt"/>
              </a:rPr>
              <a:t>PI – Tyler Hesser </a:t>
            </a:r>
            <a:endParaRPr lang="en-US" b="1" dirty="0">
              <a:latin typeface="+mj-lt"/>
            </a:endParaRPr>
          </a:p>
        </p:txBody>
      </p:sp>
      <p:sp>
        <p:nvSpPr>
          <p:cNvPr id="6" name="TextBox 5"/>
          <p:cNvSpPr txBox="1"/>
          <p:nvPr/>
        </p:nvSpPr>
        <p:spPr>
          <a:xfrm>
            <a:off x="150130" y="833490"/>
            <a:ext cx="4650470" cy="2862322"/>
          </a:xfrm>
          <a:prstGeom prst="rect">
            <a:avLst/>
          </a:prstGeom>
          <a:noFill/>
        </p:spPr>
        <p:txBody>
          <a:bodyPr wrap="square" rtlCol="0">
            <a:spAutoFit/>
          </a:bodyPr>
          <a:lstStyle/>
          <a:p>
            <a:r>
              <a:rPr lang="en-US" b="1" dirty="0" smtClean="0"/>
              <a:t>Combine UAS data sources using data assimilation framework</a:t>
            </a:r>
          </a:p>
          <a:p>
            <a:pPr marL="285750" indent="-285750">
              <a:buFontTx/>
              <a:buChar char="-"/>
            </a:pPr>
            <a:r>
              <a:rPr lang="en-US" sz="1600" dirty="0" smtClean="0"/>
              <a:t>Use novel and well tested black-box data assimilation schemes to combine:</a:t>
            </a:r>
          </a:p>
          <a:p>
            <a:pPr marL="742950" lvl="1" indent="-285750">
              <a:buFontTx/>
              <a:buChar char="-"/>
            </a:pPr>
            <a:r>
              <a:rPr lang="en-US" sz="1600" dirty="0" smtClean="0"/>
              <a:t>Beach topography</a:t>
            </a:r>
          </a:p>
          <a:p>
            <a:pPr marL="742950" lvl="1" indent="-285750">
              <a:buFontTx/>
              <a:buChar char="-"/>
            </a:pPr>
            <a:r>
              <a:rPr lang="en-US" sz="1600" dirty="0" smtClean="0"/>
              <a:t>Dune shape</a:t>
            </a:r>
          </a:p>
          <a:p>
            <a:pPr marL="742950" lvl="1" indent="-285750">
              <a:buFontTx/>
              <a:buChar char="-"/>
            </a:pPr>
            <a:r>
              <a:rPr lang="en-US" sz="1600" dirty="0" smtClean="0"/>
              <a:t>Vegetation growth </a:t>
            </a:r>
          </a:p>
          <a:p>
            <a:pPr marL="742950" lvl="1" indent="-285750">
              <a:buFontTx/>
              <a:buChar char="-"/>
            </a:pPr>
            <a:r>
              <a:rPr lang="en-US" sz="1600" dirty="0" smtClean="0"/>
              <a:t>Historical LIDAR bathymetry </a:t>
            </a:r>
          </a:p>
          <a:p>
            <a:pPr marL="742950" lvl="1" indent="-285750">
              <a:buFontTx/>
              <a:buChar char="-"/>
            </a:pPr>
            <a:r>
              <a:rPr lang="en-US" sz="1600" dirty="0" smtClean="0"/>
              <a:t>Inverted bathymetry from sea surface measurements</a:t>
            </a:r>
          </a:p>
          <a:p>
            <a:endParaRPr lang="en-US" sz="1600" b="1" dirty="0"/>
          </a:p>
        </p:txBody>
      </p:sp>
      <p:sp>
        <p:nvSpPr>
          <p:cNvPr id="10" name="TextBox 9"/>
          <p:cNvSpPr txBox="1"/>
          <p:nvPr/>
        </p:nvSpPr>
        <p:spPr>
          <a:xfrm>
            <a:off x="191921" y="3328371"/>
            <a:ext cx="4837279" cy="1200329"/>
          </a:xfrm>
          <a:prstGeom prst="rect">
            <a:avLst/>
          </a:prstGeom>
          <a:noFill/>
        </p:spPr>
        <p:txBody>
          <a:bodyPr wrap="square" rtlCol="0">
            <a:spAutoFit/>
          </a:bodyPr>
          <a:lstStyle/>
          <a:p>
            <a:r>
              <a:rPr lang="en-US" b="1" dirty="0" smtClean="0"/>
              <a:t>Build short term forecast using USACE tools for flood risk </a:t>
            </a:r>
          </a:p>
          <a:p>
            <a:r>
              <a:rPr lang="en-US" dirty="0" smtClean="0"/>
              <a:t>- Use data assimilation to build an accurate forward prediction model for flood risk.  </a:t>
            </a:r>
          </a:p>
        </p:txBody>
      </p:sp>
      <p:sp>
        <p:nvSpPr>
          <p:cNvPr id="3" name="Rectangle 2"/>
          <p:cNvSpPr/>
          <p:nvPr/>
        </p:nvSpPr>
        <p:spPr>
          <a:xfrm>
            <a:off x="4473146" y="1347073"/>
            <a:ext cx="4509304" cy="1243727"/>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4473146" y="1282005"/>
            <a:ext cx="4509304" cy="1384995"/>
          </a:xfrm>
          <a:prstGeom prst="rect">
            <a:avLst/>
          </a:prstGeom>
          <a:noFill/>
        </p:spPr>
        <p:txBody>
          <a:bodyPr wrap="square" rtlCol="0">
            <a:spAutoFit/>
          </a:bodyPr>
          <a:lstStyle/>
          <a:p>
            <a:r>
              <a:rPr lang="en-US" sz="1400" b="1" dirty="0" smtClean="0">
                <a:solidFill>
                  <a:schemeClr val="bg1"/>
                </a:solidFill>
              </a:rPr>
              <a:t>Capabilities/Applications</a:t>
            </a:r>
          </a:p>
          <a:p>
            <a:pPr marL="285750" indent="-285750">
              <a:buFont typeface="Arial" panose="020B0604020202020204" pitchFamily="34" charset="0"/>
              <a:buChar char="•"/>
            </a:pPr>
            <a:r>
              <a:rPr lang="en-US" sz="1400" b="1" dirty="0" smtClean="0">
                <a:solidFill>
                  <a:schemeClr val="bg1"/>
                </a:solidFill>
              </a:rPr>
              <a:t>Data assimilation framework to combine data from multiple UAS platforms</a:t>
            </a:r>
          </a:p>
          <a:p>
            <a:pPr marL="285750" indent="-285750">
              <a:buFont typeface="Arial" panose="020B0604020202020204" pitchFamily="34" charset="0"/>
              <a:buChar char="•"/>
            </a:pPr>
            <a:r>
              <a:rPr lang="en-US" sz="1400" b="1" dirty="0" smtClean="0">
                <a:solidFill>
                  <a:schemeClr val="bg1"/>
                </a:solidFill>
              </a:rPr>
              <a:t>Couple data assimilation tools with existing USACE flood risk numerical prediction models</a:t>
            </a:r>
          </a:p>
          <a:p>
            <a:pPr marL="285750" indent="-285750">
              <a:buFont typeface="Arial" panose="020B0604020202020204" pitchFamily="34" charset="0"/>
              <a:buChar char="•"/>
            </a:pPr>
            <a:endParaRPr lang="en-US" sz="1400" b="1" dirty="0">
              <a:solidFill>
                <a:schemeClr val="bg1"/>
              </a:solidFill>
            </a:endParaRPr>
          </a:p>
        </p:txBody>
      </p:sp>
      <p:pic>
        <p:nvPicPr>
          <p:cNvPr id="36" name="Picture 35" descr="data_assim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924" y="4495800"/>
            <a:ext cx="3652206" cy="1750997"/>
          </a:xfrm>
          <a:prstGeom prst="rect">
            <a:avLst/>
          </a:prstGeom>
        </p:spPr>
      </p:pic>
      <p:grpSp>
        <p:nvGrpSpPr>
          <p:cNvPr id="39" name="Group 38"/>
          <p:cNvGrpSpPr/>
          <p:nvPr/>
        </p:nvGrpSpPr>
        <p:grpSpPr>
          <a:xfrm>
            <a:off x="4886063" y="2616991"/>
            <a:ext cx="3568028" cy="2717009"/>
            <a:chOff x="4419599" y="1676400"/>
            <a:chExt cx="4553869" cy="4034057"/>
          </a:xfrm>
        </p:grpSpPr>
        <p:grpSp>
          <p:nvGrpSpPr>
            <p:cNvPr id="40" name="Group 39"/>
            <p:cNvGrpSpPr/>
            <p:nvPr/>
          </p:nvGrpSpPr>
          <p:grpSpPr>
            <a:xfrm>
              <a:off x="4419600" y="1676400"/>
              <a:ext cx="4553868" cy="3181350"/>
              <a:chOff x="3703210" y="811377"/>
              <a:chExt cx="5239668" cy="3333750"/>
            </a:xfrm>
          </p:grpSpPr>
          <p:pic>
            <p:nvPicPr>
              <p:cNvPr id="43" name="Picture 42" descr="NJ_Loc1_LongBranch_BeachErosi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165" y="811377"/>
                <a:ext cx="2626713" cy="3333750"/>
              </a:xfrm>
              <a:prstGeom prst="rect">
                <a:avLst/>
              </a:prstGeom>
            </p:spPr>
          </p:pic>
          <p:pic>
            <p:nvPicPr>
              <p:cNvPr id="44" name="Picture 43" descr="NJ_Loc3_Mantoloking_Breach.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210" y="811377"/>
                <a:ext cx="2612955" cy="3317874"/>
              </a:xfrm>
              <a:prstGeom prst="rect">
                <a:avLst/>
              </a:prstGeom>
            </p:spPr>
          </p:pic>
        </p:grpSp>
        <p:sp>
          <p:nvSpPr>
            <p:cNvPr id="41" name="TextBox 40"/>
            <p:cNvSpPr txBox="1"/>
            <p:nvPr/>
          </p:nvSpPr>
          <p:spPr>
            <a:xfrm>
              <a:off x="4419599" y="4887913"/>
              <a:ext cx="4553868" cy="822544"/>
            </a:xfrm>
            <a:prstGeom prst="rect">
              <a:avLst/>
            </a:prstGeom>
            <a:noFill/>
          </p:spPr>
          <p:txBody>
            <a:bodyPr wrap="square" rtlCol="0">
              <a:spAutoFit/>
            </a:bodyPr>
            <a:lstStyle/>
            <a:p>
              <a:r>
                <a:rPr lang="en-US" sz="1400" i="0" dirty="0" smtClean="0">
                  <a:latin typeface="+mn-lt"/>
                </a:rPr>
                <a:t>Super-storm Sandy led to wide spread beach erosion from Virginia to New York</a:t>
              </a:r>
              <a:r>
                <a:rPr lang="en-US" sz="1600" i="0" dirty="0" smtClean="0">
                  <a:latin typeface="+mn-lt"/>
                </a:rPr>
                <a:t>.</a:t>
              </a:r>
              <a:endParaRPr lang="en-US" sz="1600" i="0" dirty="0">
                <a:latin typeface="+mn-lt"/>
              </a:endParaRPr>
            </a:p>
          </p:txBody>
        </p:sp>
      </p:grpSp>
      <p:pic>
        <p:nvPicPr>
          <p:cNvPr id="45" name="Picture 7"/>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46236" t="27552" r="25281" b="39203"/>
          <a:stretch/>
        </p:blipFill>
        <p:spPr bwMode="auto">
          <a:xfrm rot="10800000" flipV="1">
            <a:off x="5747323" y="5271195"/>
            <a:ext cx="1476870" cy="97720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TextBox 45"/>
          <p:cNvSpPr txBox="1"/>
          <p:nvPr/>
        </p:nvSpPr>
        <p:spPr>
          <a:xfrm>
            <a:off x="7224193" y="5433536"/>
            <a:ext cx="1758257" cy="738664"/>
          </a:xfrm>
          <a:prstGeom prst="rect">
            <a:avLst/>
          </a:prstGeom>
          <a:noFill/>
        </p:spPr>
        <p:txBody>
          <a:bodyPr wrap="square" rtlCol="0">
            <a:spAutoFit/>
          </a:bodyPr>
          <a:lstStyle/>
          <a:p>
            <a:r>
              <a:rPr lang="en-US" sz="1400" dirty="0" smtClean="0"/>
              <a:t>UAS observations provide pre-storm conditions</a:t>
            </a:r>
            <a:endParaRPr lang="en-US" sz="1400" dirty="0"/>
          </a:p>
        </p:txBody>
      </p:sp>
      <p:sp>
        <p:nvSpPr>
          <p:cNvPr id="47" name="TextBox 46"/>
          <p:cNvSpPr txBox="1"/>
          <p:nvPr/>
        </p:nvSpPr>
        <p:spPr>
          <a:xfrm>
            <a:off x="9494" y="4579902"/>
            <a:ext cx="1846430" cy="954107"/>
          </a:xfrm>
          <a:prstGeom prst="rect">
            <a:avLst/>
          </a:prstGeom>
          <a:noFill/>
          <a:ln>
            <a:noFill/>
          </a:ln>
        </p:spPr>
        <p:txBody>
          <a:bodyPr wrap="square" rtlCol="0">
            <a:spAutoFit/>
          </a:bodyPr>
          <a:lstStyle/>
          <a:p>
            <a:pPr algn="r"/>
            <a:r>
              <a:rPr lang="en-US" sz="1400" dirty="0" smtClean="0"/>
              <a:t>Data assimilation framework provides an estimate of pre-storm conditions </a:t>
            </a:r>
            <a:endParaRPr lang="en-US" sz="1400" dirty="0"/>
          </a:p>
        </p:txBody>
      </p:sp>
    </p:spTree>
    <p:extLst>
      <p:ext uri="{BB962C8B-B14F-4D97-AF65-F5344CB8AC3E}">
        <p14:creationId xmlns:p14="http://schemas.microsoft.com/office/powerpoint/2010/main" val="29706901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7315200" cy="806450"/>
          </a:xfrm>
        </p:spPr>
        <p:txBody>
          <a:bodyPr/>
          <a:lstStyle/>
          <a:p>
            <a:r>
              <a:rPr lang="en-US" dirty="0" smtClean="0"/>
              <a:t>What is the role of data assimilation with </a:t>
            </a:r>
            <a:r>
              <a:rPr lang="en-US" dirty="0" err="1" smtClean="0"/>
              <a:t>uas</a:t>
            </a:r>
            <a:r>
              <a:rPr lang="en-US" dirty="0" smtClean="0"/>
              <a:t> technology?</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4</a:t>
            </a:fld>
            <a:endParaRPr lang="en-US"/>
          </a:p>
        </p:txBody>
      </p:sp>
      <p:pic>
        <p:nvPicPr>
          <p:cNvPr id="5" name="Picture 4" descr="merged_images.png"/>
          <p:cNvPicPr>
            <a:picLocks noChangeAspect="1"/>
          </p:cNvPicPr>
          <p:nvPr/>
        </p:nvPicPr>
        <p:blipFill>
          <a:blip r:embed="rId2" cstate="screen"/>
          <a:stretch>
            <a:fillRect/>
          </a:stretch>
        </p:blipFill>
        <p:spPr>
          <a:xfrm>
            <a:off x="6721024" y="1600200"/>
            <a:ext cx="2154664" cy="3596085"/>
          </a:xfrm>
          <a:prstGeom prst="rect">
            <a:avLst/>
          </a:prstGeom>
          <a:ln w="28575">
            <a:solidFill>
              <a:schemeClr val="bg1"/>
            </a:solidFill>
          </a:ln>
          <a:effectLst>
            <a:outerShdw blurRad="50800" dist="38100" dir="2700000" algn="tl" rotWithShape="0">
              <a:prstClr val="black">
                <a:alpha val="40000"/>
              </a:prstClr>
            </a:outerShdw>
          </a:effectLst>
        </p:spPr>
      </p:pic>
      <p:pic>
        <p:nvPicPr>
          <p:cNvPr id="6" name="Picture 5"/>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46236" t="27552" r="25281" b="39203"/>
          <a:stretch/>
        </p:blipFill>
        <p:spPr bwMode="auto">
          <a:xfrm>
            <a:off x="4553608" y="3834840"/>
            <a:ext cx="2167416" cy="142296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merge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V="1">
            <a:off x="304800" y="5257800"/>
            <a:ext cx="8537774" cy="729813"/>
          </a:xfrm>
          <a:prstGeom prst="rect">
            <a:avLst/>
          </a:prstGeom>
        </p:spPr>
      </p:pic>
      <p:pic>
        <p:nvPicPr>
          <p:cNvPr id="3" name="Picture 2" descr="uas_tim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410557"/>
            <a:ext cx="4114800" cy="1694843"/>
          </a:xfrm>
          <a:prstGeom prst="rect">
            <a:avLst/>
          </a:prstGeom>
        </p:spPr>
      </p:pic>
      <p:sp>
        <p:nvSpPr>
          <p:cNvPr id="40" name="TextBox 39"/>
          <p:cNvSpPr txBox="1"/>
          <p:nvPr/>
        </p:nvSpPr>
        <p:spPr>
          <a:xfrm>
            <a:off x="533400" y="1143000"/>
            <a:ext cx="5486400" cy="2031325"/>
          </a:xfrm>
          <a:prstGeom prst="rect">
            <a:avLst/>
          </a:prstGeom>
          <a:noFill/>
        </p:spPr>
        <p:txBody>
          <a:bodyPr wrap="square" rtlCol="0">
            <a:spAutoFit/>
          </a:bodyPr>
          <a:lstStyle/>
          <a:p>
            <a:pPr marL="285750" indent="-285750">
              <a:buFontTx/>
              <a:buChar char="-"/>
            </a:pPr>
            <a:r>
              <a:rPr lang="en-US" dirty="0" smtClean="0"/>
              <a:t>UAS technology provides a unique observation of the environment at a single time.</a:t>
            </a:r>
          </a:p>
          <a:p>
            <a:pPr marL="285750" indent="-285750">
              <a:buFontTx/>
              <a:buChar char="-"/>
            </a:pPr>
            <a:r>
              <a:rPr lang="en-US" dirty="0" smtClean="0"/>
              <a:t>Lack of continuous observation reduce the accuracy of the inversion analysis </a:t>
            </a:r>
          </a:p>
          <a:p>
            <a:pPr marL="285750" indent="-285750">
              <a:buFontTx/>
              <a:buChar char="-"/>
            </a:pPr>
            <a:r>
              <a:rPr lang="en-US" dirty="0" smtClean="0"/>
              <a:t>Higher fidelity physics can pull more out of observation data sets and improve prediction between observations</a:t>
            </a:r>
            <a:endParaRPr lang="en-US" dirty="0"/>
          </a:p>
        </p:txBody>
      </p:sp>
    </p:spTree>
    <p:extLst>
      <p:ext uri="{BB962C8B-B14F-4D97-AF65-F5344CB8AC3E}">
        <p14:creationId xmlns:p14="http://schemas.microsoft.com/office/powerpoint/2010/main" val="2627619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role of data assimilation </a:t>
            </a:r>
            <a:r>
              <a:rPr lang="en-US" dirty="0" smtClean="0"/>
              <a:t>for Hurricane Flood Risk?</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5</a:t>
            </a:fld>
            <a:endParaRPr lang="en-US"/>
          </a:p>
        </p:txBody>
      </p:sp>
      <p:sp>
        <p:nvSpPr>
          <p:cNvPr id="5" name="Right Arrow 4"/>
          <p:cNvSpPr/>
          <p:nvPr/>
        </p:nvSpPr>
        <p:spPr>
          <a:xfrm>
            <a:off x="6858000" y="2971800"/>
            <a:ext cx="1524000" cy="762000"/>
          </a:xfrm>
          <a:prstGeom prst="rightArrow">
            <a:avLst/>
          </a:prstGeom>
          <a:solidFill>
            <a:srgbClr val="008000">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81000" y="2971800"/>
            <a:ext cx="7010400" cy="762000"/>
          </a:xfrm>
          <a:prstGeom prst="rightArrow">
            <a:avLst/>
          </a:prstGeom>
          <a:solidFill>
            <a:srgbClr val="0000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57200" y="2209800"/>
            <a:ext cx="1447800" cy="523220"/>
          </a:xfrm>
          <a:prstGeom prst="rect">
            <a:avLst/>
          </a:prstGeom>
          <a:noFill/>
        </p:spPr>
        <p:txBody>
          <a:bodyPr wrap="square" rtlCol="0">
            <a:spAutoFit/>
          </a:bodyPr>
          <a:lstStyle/>
          <a:p>
            <a:r>
              <a:rPr lang="en-US" sz="1400" b="1" dirty="0" smtClean="0"/>
              <a:t>Background Bathymetry</a:t>
            </a:r>
            <a:endParaRPr lang="en-US" sz="1400" b="1" dirty="0"/>
          </a:p>
        </p:txBody>
      </p:sp>
      <p:pic>
        <p:nvPicPr>
          <p:cNvPr id="9" name="Picture 8" descr="background_de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1003300" cy="1021576"/>
          </a:xfrm>
          <a:prstGeom prst="rect">
            <a:avLst/>
          </a:prstGeom>
        </p:spPr>
      </p:pic>
      <p:sp>
        <p:nvSpPr>
          <p:cNvPr id="10" name="TextBox 9"/>
          <p:cNvSpPr txBox="1"/>
          <p:nvPr/>
        </p:nvSpPr>
        <p:spPr>
          <a:xfrm>
            <a:off x="914400" y="3962400"/>
            <a:ext cx="1066800" cy="523220"/>
          </a:xfrm>
          <a:prstGeom prst="rect">
            <a:avLst/>
          </a:prstGeom>
          <a:noFill/>
        </p:spPr>
        <p:txBody>
          <a:bodyPr wrap="square" rtlCol="0">
            <a:spAutoFit/>
          </a:bodyPr>
          <a:lstStyle/>
          <a:p>
            <a:r>
              <a:rPr lang="en-US" sz="1400" b="1" dirty="0" smtClean="0"/>
              <a:t>JALBTCX </a:t>
            </a:r>
            <a:r>
              <a:rPr lang="en-US" sz="1400" b="1" dirty="0" smtClean="0"/>
              <a:t>(1-</a:t>
            </a:r>
            <a:r>
              <a:rPr lang="en-US" sz="1400" b="1" dirty="0" smtClean="0"/>
              <a:t>2 </a:t>
            </a:r>
            <a:r>
              <a:rPr lang="en-US" sz="1400" b="1" dirty="0" err="1" smtClean="0"/>
              <a:t>yrs</a:t>
            </a:r>
            <a:r>
              <a:rPr lang="en-US" sz="1400" b="1" dirty="0" smtClean="0"/>
              <a:t>)</a:t>
            </a:r>
            <a:endParaRPr lang="en-US" sz="1400" b="1" dirty="0"/>
          </a:p>
        </p:txBody>
      </p:sp>
      <p:cxnSp>
        <p:nvCxnSpPr>
          <p:cNvPr id="12" name="Straight Connector 11"/>
          <p:cNvCxnSpPr/>
          <p:nvPr/>
        </p:nvCxnSpPr>
        <p:spPr>
          <a:xfrm flipV="1">
            <a:off x="10668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371600" y="3505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24384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00200" y="2209800"/>
            <a:ext cx="1676400" cy="523220"/>
          </a:xfrm>
          <a:prstGeom prst="rect">
            <a:avLst/>
          </a:prstGeom>
          <a:noFill/>
        </p:spPr>
        <p:txBody>
          <a:bodyPr wrap="square" rtlCol="0">
            <a:spAutoFit/>
          </a:bodyPr>
          <a:lstStyle/>
          <a:p>
            <a:pPr algn="ctr"/>
            <a:r>
              <a:rPr lang="en-US" sz="1400" b="1" dirty="0" smtClean="0"/>
              <a:t>UAS Hurricane Season </a:t>
            </a:r>
            <a:endParaRPr lang="en-US" sz="1400" b="1" dirty="0"/>
          </a:p>
        </p:txBody>
      </p:sp>
      <p:pic>
        <p:nvPicPr>
          <p:cNvPr id="21" name="Picture 7"/>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46236" t="27552" r="25281" b="39203"/>
          <a:stretch/>
        </p:blipFill>
        <p:spPr bwMode="auto">
          <a:xfrm rot="10800000" flipV="1">
            <a:off x="1752600" y="1219200"/>
            <a:ext cx="1476870" cy="97720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Connector 22"/>
          <p:cNvCxnSpPr/>
          <p:nvPr/>
        </p:nvCxnSpPr>
        <p:spPr>
          <a:xfrm flipV="1">
            <a:off x="3200400" y="3505200"/>
            <a:ext cx="0" cy="2286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590800" y="3733800"/>
            <a:ext cx="1524000" cy="523220"/>
          </a:xfrm>
          <a:prstGeom prst="rect">
            <a:avLst/>
          </a:prstGeom>
          <a:noFill/>
        </p:spPr>
        <p:txBody>
          <a:bodyPr wrap="square" rtlCol="0">
            <a:spAutoFit/>
          </a:bodyPr>
          <a:lstStyle/>
          <a:p>
            <a:r>
              <a:rPr lang="en-US" sz="1400" b="1" dirty="0" smtClean="0"/>
              <a:t>Model Risk Assessment</a:t>
            </a:r>
            <a:endParaRPr lang="en-US" sz="1400" b="1" dirty="0"/>
          </a:p>
        </p:txBody>
      </p:sp>
      <p:cxnSp>
        <p:nvCxnSpPr>
          <p:cNvPr id="25" name="Straight Connector 24"/>
          <p:cNvCxnSpPr/>
          <p:nvPr/>
        </p:nvCxnSpPr>
        <p:spPr>
          <a:xfrm flipV="1">
            <a:off x="41148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5"/>
          <a:stretch>
            <a:fillRect/>
          </a:stretch>
        </p:blipFill>
        <p:spPr>
          <a:xfrm>
            <a:off x="3429000" y="1219200"/>
            <a:ext cx="1403350" cy="1046480"/>
          </a:xfrm>
          <a:prstGeom prst="rect">
            <a:avLst/>
          </a:prstGeom>
        </p:spPr>
      </p:pic>
      <p:sp>
        <p:nvSpPr>
          <p:cNvPr id="27" name="TextBox 26"/>
          <p:cNvSpPr txBox="1"/>
          <p:nvPr/>
        </p:nvSpPr>
        <p:spPr>
          <a:xfrm>
            <a:off x="3657600" y="2209800"/>
            <a:ext cx="1219200" cy="523220"/>
          </a:xfrm>
          <a:prstGeom prst="rect">
            <a:avLst/>
          </a:prstGeom>
          <a:noFill/>
        </p:spPr>
        <p:txBody>
          <a:bodyPr wrap="square" rtlCol="0">
            <a:spAutoFit/>
          </a:bodyPr>
          <a:lstStyle/>
          <a:p>
            <a:r>
              <a:rPr lang="en-US" sz="1400" b="1" dirty="0" smtClean="0"/>
              <a:t>Hurricane Forecast</a:t>
            </a:r>
            <a:endParaRPr lang="en-US" sz="1400" b="1" dirty="0"/>
          </a:p>
        </p:txBody>
      </p:sp>
      <p:cxnSp>
        <p:nvCxnSpPr>
          <p:cNvPr id="28" name="Straight Connector 27"/>
          <p:cNvCxnSpPr/>
          <p:nvPr/>
        </p:nvCxnSpPr>
        <p:spPr>
          <a:xfrm flipV="1">
            <a:off x="56388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29" name="Picture 7"/>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46236" t="27552" r="25281" b="39203"/>
          <a:stretch/>
        </p:blipFill>
        <p:spPr bwMode="auto">
          <a:xfrm rot="10800000" flipV="1">
            <a:off x="4953000" y="1219201"/>
            <a:ext cx="1476870" cy="97720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4876800" y="2286000"/>
            <a:ext cx="1676400" cy="307777"/>
          </a:xfrm>
          <a:prstGeom prst="rect">
            <a:avLst/>
          </a:prstGeom>
          <a:noFill/>
        </p:spPr>
        <p:txBody>
          <a:bodyPr wrap="square" rtlCol="0">
            <a:spAutoFit/>
          </a:bodyPr>
          <a:lstStyle/>
          <a:p>
            <a:pPr algn="ctr"/>
            <a:r>
              <a:rPr lang="en-US" sz="1400" b="1" dirty="0" smtClean="0"/>
              <a:t>Pre-Storm UAS</a:t>
            </a:r>
            <a:endParaRPr lang="en-US" sz="1400" b="1" dirty="0"/>
          </a:p>
        </p:txBody>
      </p:sp>
      <p:cxnSp>
        <p:nvCxnSpPr>
          <p:cNvPr id="31" name="Straight Connector 30"/>
          <p:cNvCxnSpPr/>
          <p:nvPr/>
        </p:nvCxnSpPr>
        <p:spPr>
          <a:xfrm flipV="1">
            <a:off x="5638800" y="3505200"/>
            <a:ext cx="0" cy="6858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32" name="Picture 31" descr="data_assim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0" y="5257800"/>
            <a:ext cx="1812019" cy="868746"/>
          </a:xfrm>
          <a:prstGeom prst="rect">
            <a:avLst/>
          </a:prstGeom>
        </p:spPr>
      </p:pic>
      <p:pic>
        <p:nvPicPr>
          <p:cNvPr id="33" name="Picture 32"/>
          <p:cNvPicPr>
            <a:picLocks noChangeAspect="1"/>
          </p:cNvPicPr>
          <p:nvPr/>
        </p:nvPicPr>
        <p:blipFill>
          <a:blip r:embed="rId7"/>
          <a:stretch>
            <a:fillRect/>
          </a:stretch>
        </p:blipFill>
        <p:spPr>
          <a:xfrm>
            <a:off x="5638800" y="5105400"/>
            <a:ext cx="1805827" cy="1090442"/>
          </a:xfrm>
          <a:prstGeom prst="rect">
            <a:avLst/>
          </a:prstGeom>
        </p:spPr>
      </p:pic>
      <p:sp>
        <p:nvSpPr>
          <p:cNvPr id="34" name="TextBox 33"/>
          <p:cNvSpPr txBox="1"/>
          <p:nvPr/>
        </p:nvSpPr>
        <p:spPr>
          <a:xfrm>
            <a:off x="4724400" y="4290536"/>
            <a:ext cx="2438400" cy="738664"/>
          </a:xfrm>
          <a:prstGeom prst="rect">
            <a:avLst/>
          </a:prstGeom>
          <a:noFill/>
        </p:spPr>
        <p:txBody>
          <a:bodyPr wrap="square" rtlCol="0">
            <a:spAutoFit/>
          </a:bodyPr>
          <a:lstStyle/>
          <a:p>
            <a:r>
              <a:rPr lang="en-US" sz="1400" b="1" dirty="0" smtClean="0"/>
              <a:t>Data Assimilation coupled to CSTORM for flood risk prediction</a:t>
            </a:r>
            <a:endParaRPr lang="en-US" sz="1400" b="1" dirty="0"/>
          </a:p>
        </p:txBody>
      </p:sp>
      <p:cxnSp>
        <p:nvCxnSpPr>
          <p:cNvPr id="35" name="Straight Connector 34"/>
          <p:cNvCxnSpPr/>
          <p:nvPr/>
        </p:nvCxnSpPr>
        <p:spPr>
          <a:xfrm flipV="1">
            <a:off x="72390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8"/>
          <a:stretch>
            <a:fillRect/>
          </a:stretch>
        </p:blipFill>
        <p:spPr>
          <a:xfrm>
            <a:off x="6629400" y="1219200"/>
            <a:ext cx="1351054" cy="1117600"/>
          </a:xfrm>
          <a:prstGeom prst="rect">
            <a:avLst/>
          </a:prstGeom>
        </p:spPr>
      </p:pic>
      <p:pic>
        <p:nvPicPr>
          <p:cNvPr id="38" name="Picture 37"/>
          <p:cNvPicPr>
            <a:picLocks noChangeAspect="1"/>
          </p:cNvPicPr>
          <p:nvPr/>
        </p:nvPicPr>
        <p:blipFill>
          <a:blip r:embed="rId9"/>
          <a:stretch>
            <a:fillRect/>
          </a:stretch>
        </p:blipFill>
        <p:spPr>
          <a:xfrm>
            <a:off x="609600" y="4495800"/>
            <a:ext cx="1476744" cy="1270000"/>
          </a:xfrm>
          <a:prstGeom prst="rect">
            <a:avLst/>
          </a:prstGeom>
        </p:spPr>
      </p:pic>
      <p:pic>
        <p:nvPicPr>
          <p:cNvPr id="39" name="Picture 38"/>
          <p:cNvPicPr>
            <a:picLocks noChangeAspect="1"/>
          </p:cNvPicPr>
          <p:nvPr/>
        </p:nvPicPr>
        <p:blipFill>
          <a:blip r:embed="rId10"/>
          <a:stretch>
            <a:fillRect/>
          </a:stretch>
        </p:blipFill>
        <p:spPr>
          <a:xfrm>
            <a:off x="2209800" y="4217337"/>
            <a:ext cx="2057400" cy="888063"/>
          </a:xfrm>
          <a:prstGeom prst="rect">
            <a:avLst/>
          </a:prstGeom>
        </p:spPr>
      </p:pic>
      <p:sp>
        <p:nvSpPr>
          <p:cNvPr id="42" name="TextBox 41"/>
          <p:cNvSpPr txBox="1"/>
          <p:nvPr/>
        </p:nvSpPr>
        <p:spPr>
          <a:xfrm>
            <a:off x="6400800" y="2362200"/>
            <a:ext cx="1676400" cy="307777"/>
          </a:xfrm>
          <a:prstGeom prst="rect">
            <a:avLst/>
          </a:prstGeom>
          <a:noFill/>
        </p:spPr>
        <p:txBody>
          <a:bodyPr wrap="square" rtlCol="0">
            <a:spAutoFit/>
          </a:bodyPr>
          <a:lstStyle/>
          <a:p>
            <a:pPr algn="ctr"/>
            <a:r>
              <a:rPr lang="en-US" sz="1400" b="1" dirty="0" smtClean="0"/>
              <a:t>Hurricane</a:t>
            </a:r>
            <a:endParaRPr lang="en-US" sz="1400" b="1" dirty="0"/>
          </a:p>
        </p:txBody>
      </p:sp>
      <p:cxnSp>
        <p:nvCxnSpPr>
          <p:cNvPr id="43" name="Straight Connector 42"/>
          <p:cNvCxnSpPr/>
          <p:nvPr/>
        </p:nvCxnSpPr>
        <p:spPr>
          <a:xfrm flipV="1">
            <a:off x="7924800" y="3505200"/>
            <a:ext cx="0" cy="4572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391400" y="3886200"/>
            <a:ext cx="1524000" cy="523220"/>
          </a:xfrm>
          <a:prstGeom prst="rect">
            <a:avLst/>
          </a:prstGeom>
          <a:noFill/>
        </p:spPr>
        <p:txBody>
          <a:bodyPr wrap="square" rtlCol="0">
            <a:spAutoFit/>
          </a:bodyPr>
          <a:lstStyle/>
          <a:p>
            <a:r>
              <a:rPr lang="en-US" sz="1400" b="1" dirty="0" smtClean="0"/>
              <a:t>Post Storm Assessment</a:t>
            </a:r>
            <a:endParaRPr lang="en-US" sz="1400" b="1" dirty="0"/>
          </a:p>
        </p:txBody>
      </p:sp>
      <p:grpSp>
        <p:nvGrpSpPr>
          <p:cNvPr id="46" name="Group 45"/>
          <p:cNvGrpSpPr/>
          <p:nvPr/>
        </p:nvGrpSpPr>
        <p:grpSpPr>
          <a:xfrm>
            <a:off x="7467600" y="4419600"/>
            <a:ext cx="1438537" cy="818966"/>
            <a:chOff x="3703210" y="811377"/>
            <a:chExt cx="5239668" cy="3333750"/>
          </a:xfrm>
        </p:grpSpPr>
        <p:pic>
          <p:nvPicPr>
            <p:cNvPr id="48" name="Picture 47" descr="NJ_Loc1_LongBranch_BeachErosio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16165" y="811377"/>
              <a:ext cx="2626713" cy="3333750"/>
            </a:xfrm>
            <a:prstGeom prst="rect">
              <a:avLst/>
            </a:prstGeom>
          </p:spPr>
        </p:pic>
        <p:pic>
          <p:nvPicPr>
            <p:cNvPr id="49" name="Picture 48" descr="NJ_Loc3_Mantoloking_Breac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03210" y="811377"/>
              <a:ext cx="2612955" cy="3317874"/>
            </a:xfrm>
            <a:prstGeom prst="rect">
              <a:avLst/>
            </a:prstGeom>
          </p:spPr>
        </p:pic>
      </p:grpSp>
    </p:spTree>
    <p:extLst>
      <p:ext uri="{BB962C8B-B14F-4D97-AF65-F5344CB8AC3E}">
        <p14:creationId xmlns:p14="http://schemas.microsoft.com/office/powerpoint/2010/main" val="2022702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6550"/>
            <a:ext cx="8382000" cy="806450"/>
          </a:xfrm>
        </p:spPr>
        <p:txBody>
          <a:bodyPr>
            <a:normAutofit fontScale="90000"/>
          </a:bodyPr>
          <a:lstStyle/>
          <a:p>
            <a:r>
              <a:rPr lang="en-US" dirty="0"/>
              <a:t>What is data assimilation for </a:t>
            </a:r>
            <a:r>
              <a:rPr lang="en-US" dirty="0" err="1"/>
              <a:t>nearshore</a:t>
            </a:r>
            <a:r>
              <a:rPr lang="en-US" dirty="0"/>
              <a:t> processes?</a:t>
            </a:r>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6</a:t>
            </a:fld>
            <a:endParaRPr lang="en-US" dirty="0"/>
          </a:p>
        </p:txBody>
      </p:sp>
      <p:sp>
        <p:nvSpPr>
          <p:cNvPr id="7" name="Rectangle 6"/>
          <p:cNvSpPr/>
          <p:nvPr/>
        </p:nvSpPr>
        <p:spPr>
          <a:xfrm>
            <a:off x="5943600" y="1219200"/>
            <a:ext cx="3022330" cy="2862322"/>
          </a:xfrm>
          <a:prstGeom prst="rect">
            <a:avLst/>
          </a:prstGeom>
        </p:spPr>
        <p:txBody>
          <a:bodyPr wrap="square">
            <a:spAutoFit/>
          </a:bodyPr>
          <a:lstStyle/>
          <a:p>
            <a:pPr marL="285750" indent="-285750" defTabSz="444054">
              <a:spcBef>
                <a:spcPts val="0"/>
              </a:spcBef>
              <a:spcAft>
                <a:spcPts val="0"/>
              </a:spcAft>
              <a:buFont typeface="Arial"/>
              <a:buChar char="•"/>
            </a:pPr>
            <a:r>
              <a:rPr lang="en-US" altLang="en-US" sz="2000" dirty="0">
                <a:solidFill>
                  <a:srgbClr val="000000"/>
                </a:solidFill>
                <a:ea typeface="ＭＳ Ｐゴシック"/>
                <a:cs typeface="ＭＳ Ｐゴシック"/>
              </a:rPr>
              <a:t>Estimate depths and other material properties for mobility in the </a:t>
            </a:r>
            <a:r>
              <a:rPr lang="en-US" altLang="en-US" sz="2000" dirty="0" err="1" smtClean="0">
                <a:solidFill>
                  <a:srgbClr val="000000"/>
                </a:solidFill>
                <a:ea typeface="ＭＳ Ｐゴシック"/>
                <a:cs typeface="ＭＳ Ｐゴシック"/>
              </a:rPr>
              <a:t>nearshore</a:t>
            </a:r>
            <a:endParaRPr lang="en-US" altLang="en-US" sz="2000" dirty="0">
              <a:solidFill>
                <a:srgbClr val="000000"/>
              </a:solidFill>
              <a:ea typeface="ＭＳ Ｐゴシック"/>
              <a:cs typeface="ＭＳ Ｐゴシック"/>
            </a:endParaRPr>
          </a:p>
          <a:p>
            <a:pPr marL="285750" indent="-285750" defTabSz="444054">
              <a:spcBef>
                <a:spcPts val="0"/>
              </a:spcBef>
              <a:spcAft>
                <a:spcPts val="0"/>
              </a:spcAft>
              <a:buFont typeface="Arial"/>
              <a:buChar char="•"/>
            </a:pPr>
            <a:endParaRPr lang="en-US" altLang="en-US" sz="2000" dirty="0">
              <a:solidFill>
                <a:srgbClr val="000000"/>
              </a:solidFill>
              <a:ea typeface="ＭＳ Ｐゴシック"/>
              <a:cs typeface="ＭＳ Ｐゴシック"/>
            </a:endParaRPr>
          </a:p>
          <a:p>
            <a:pPr marL="285750" indent="-285750" defTabSz="444054">
              <a:spcBef>
                <a:spcPts val="0"/>
              </a:spcBef>
              <a:spcAft>
                <a:spcPts val="0"/>
              </a:spcAft>
              <a:buFont typeface="Arial"/>
              <a:buChar char="•"/>
            </a:pPr>
            <a:r>
              <a:rPr lang="en-US" altLang="en-US" sz="2000" dirty="0">
                <a:solidFill>
                  <a:srgbClr val="000000"/>
                </a:solidFill>
                <a:ea typeface="ＭＳ Ｐゴシック"/>
                <a:cs typeface="ＭＳ Ｐゴシック"/>
              </a:rPr>
              <a:t>Combine direct estimation from measurements with </a:t>
            </a:r>
            <a:r>
              <a:rPr lang="en-US" altLang="en-US" sz="2000" dirty="0" smtClean="0">
                <a:solidFill>
                  <a:srgbClr val="000000"/>
                </a:solidFill>
                <a:ea typeface="ＭＳ Ｐゴシック"/>
                <a:cs typeface="ＭＳ Ｐゴシック"/>
              </a:rPr>
              <a:t>data assimilation</a:t>
            </a:r>
            <a:endParaRPr lang="en-US" altLang="en-US" sz="2000" dirty="0">
              <a:solidFill>
                <a:srgbClr val="000000"/>
              </a:solidFill>
              <a:ea typeface="ＭＳ Ｐゴシック"/>
              <a:cs typeface="ＭＳ Ｐゴシック"/>
            </a:endParaRPr>
          </a:p>
        </p:txBody>
      </p:sp>
      <p:pic>
        <p:nvPicPr>
          <p:cNvPr id="6" name="Picture 5" descr="data_assim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09800"/>
            <a:ext cx="6830945" cy="3274997"/>
          </a:xfrm>
          <a:prstGeom prst="rect">
            <a:avLst/>
          </a:prstGeom>
        </p:spPr>
      </p:pic>
    </p:spTree>
    <p:extLst>
      <p:ext uri="{BB962C8B-B14F-4D97-AF65-F5344CB8AC3E}">
        <p14:creationId xmlns:p14="http://schemas.microsoft.com/office/powerpoint/2010/main" val="9989791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8" y="2688898"/>
            <a:ext cx="6778192" cy="3525635"/>
          </a:xfrm>
          <a:prstGeom prst="rect">
            <a:avLst/>
          </a:prstGeom>
        </p:spPr>
      </p:pic>
      <p:sp>
        <p:nvSpPr>
          <p:cNvPr id="2" name="Title 1"/>
          <p:cNvSpPr>
            <a:spLocks noGrp="1"/>
          </p:cNvSpPr>
          <p:nvPr>
            <p:ph type="title"/>
          </p:nvPr>
        </p:nvSpPr>
        <p:spPr>
          <a:xfrm>
            <a:off x="415160" y="-152400"/>
            <a:ext cx="8229600" cy="1143000"/>
          </a:xfrm>
        </p:spPr>
        <p:txBody>
          <a:bodyPr/>
          <a:lstStyle/>
          <a:p>
            <a:r>
              <a:rPr lang="en-US" dirty="0" smtClean="0"/>
              <a:t>Surface Signature of Waves</a:t>
            </a:r>
            <a:endParaRPr lang="en-US" dirty="0"/>
          </a:p>
        </p:txBody>
      </p:sp>
      <p:pic>
        <p:nvPicPr>
          <p:cNvPr id="11" name="Picture 3"/>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a:stretch>
            <a:fillRect/>
          </a:stretch>
        </p:blipFill>
        <p:spPr bwMode="auto">
          <a:xfrm>
            <a:off x="6891940" y="4538345"/>
            <a:ext cx="2141915" cy="490855"/>
          </a:xfrm>
          <a:prstGeom prst="rect">
            <a:avLst/>
          </a:prstGeom>
          <a:noFill/>
        </p:spPr>
      </p:pic>
      <p:sp>
        <p:nvSpPr>
          <p:cNvPr id="12" name="TextBox 11"/>
          <p:cNvSpPr txBox="1"/>
          <p:nvPr/>
        </p:nvSpPr>
        <p:spPr>
          <a:xfrm>
            <a:off x="6980309" y="3889765"/>
            <a:ext cx="1757212" cy="584775"/>
          </a:xfrm>
          <a:prstGeom prst="rect">
            <a:avLst/>
          </a:prstGeom>
          <a:noFill/>
        </p:spPr>
        <p:txBody>
          <a:bodyPr wrap="none" rtlCol="0">
            <a:spAutoFit/>
          </a:bodyPr>
          <a:lstStyle/>
          <a:p>
            <a:pPr algn="ctr"/>
            <a:r>
              <a:rPr lang="en-US" sz="1600" b="1" dirty="0" smtClean="0"/>
              <a:t>Linear </a:t>
            </a:r>
          </a:p>
          <a:p>
            <a:pPr algn="ctr"/>
            <a:r>
              <a:rPr lang="en-US" sz="1600" b="1" dirty="0" smtClean="0"/>
              <a:t>Dispersion </a:t>
            </a:r>
            <a:r>
              <a:rPr lang="en-US" sz="1600" b="1" dirty="0" err="1" smtClean="0"/>
              <a:t>Eqn</a:t>
            </a:r>
            <a:r>
              <a:rPr lang="en-US" sz="1600" b="1" dirty="0" smtClean="0"/>
              <a:t>:</a:t>
            </a:r>
            <a:endParaRPr lang="en-US" sz="1600" b="1" dirty="0"/>
          </a:p>
        </p:txBody>
      </p:sp>
      <p:sp>
        <p:nvSpPr>
          <p:cNvPr id="10" name="Rectangle 9"/>
          <p:cNvSpPr/>
          <p:nvPr/>
        </p:nvSpPr>
        <p:spPr>
          <a:xfrm>
            <a:off x="6629400" y="1196876"/>
            <a:ext cx="2514599" cy="2308324"/>
          </a:xfrm>
          <a:prstGeom prst="rect">
            <a:avLst/>
          </a:prstGeom>
        </p:spPr>
        <p:txBody>
          <a:bodyPr wrap="square">
            <a:spAutoFit/>
          </a:bodyPr>
          <a:lstStyle/>
          <a:p>
            <a:pPr>
              <a:buFont typeface="Arial" pitchFamily="34" charset="0"/>
              <a:buChar char="•"/>
            </a:pPr>
            <a:r>
              <a:rPr lang="en-US" sz="1600" b="1" dirty="0"/>
              <a:t>As waves enter shallow water, they slow down.</a:t>
            </a:r>
          </a:p>
          <a:p>
            <a:endParaRPr lang="en-US" sz="1600" b="1" dirty="0"/>
          </a:p>
          <a:p>
            <a:pPr>
              <a:buFont typeface="Arial" pitchFamily="34" charset="0"/>
              <a:buChar char="•"/>
            </a:pPr>
            <a:r>
              <a:rPr lang="en-US" sz="1600" b="1" dirty="0"/>
              <a:t>By measuring these changes in speed, we can use physics equations to determine the water depth. </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862" y="3995785"/>
            <a:ext cx="6412462" cy="188229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2372" y="850476"/>
            <a:ext cx="2847816" cy="1614087"/>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2740" y="3392373"/>
            <a:ext cx="5242127" cy="394988"/>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5613" y="2821566"/>
            <a:ext cx="4203454" cy="604674"/>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68" y="1005444"/>
            <a:ext cx="6319810" cy="1545818"/>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2920" y="1303649"/>
            <a:ext cx="5749272" cy="1282493"/>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2740" y="3589867"/>
            <a:ext cx="4866645" cy="599797"/>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21013" y="3459381"/>
            <a:ext cx="4959296" cy="1072807"/>
          </a:xfrm>
          <a:prstGeom prst="rect">
            <a:avLst/>
          </a:prstGeom>
        </p:spPr>
      </p:pic>
      <p:pic>
        <p:nvPicPr>
          <p:cNvPr id="22" name="Picture 21" descr="wave_height_stwave.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58000" y="3886200"/>
            <a:ext cx="2606040" cy="1447800"/>
          </a:xfrm>
          <a:prstGeom prst="rect">
            <a:avLst/>
          </a:prstGeom>
        </p:spPr>
      </p:pic>
    </p:spTree>
    <p:extLst>
      <p:ext uri="{BB962C8B-B14F-4D97-AF65-F5344CB8AC3E}">
        <p14:creationId xmlns:p14="http://schemas.microsoft.com/office/powerpoint/2010/main" val="32306572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8" y="2688898"/>
            <a:ext cx="6778192" cy="3525635"/>
          </a:xfrm>
          <a:prstGeom prst="rect">
            <a:avLst/>
          </a:prstGeom>
        </p:spPr>
      </p:pic>
      <p:sp>
        <p:nvSpPr>
          <p:cNvPr id="2" name="Title 1"/>
          <p:cNvSpPr>
            <a:spLocks noGrp="1"/>
          </p:cNvSpPr>
          <p:nvPr>
            <p:ph type="title"/>
          </p:nvPr>
        </p:nvSpPr>
        <p:spPr>
          <a:xfrm>
            <a:off x="415160" y="-152400"/>
            <a:ext cx="8229600" cy="1143000"/>
          </a:xfrm>
        </p:spPr>
        <p:txBody>
          <a:bodyPr/>
          <a:lstStyle/>
          <a:p>
            <a:r>
              <a:rPr lang="en-US" dirty="0" smtClean="0"/>
              <a:t>Surface Signature of Waves</a:t>
            </a:r>
            <a:endParaRPr lang="en-US" dirty="0"/>
          </a:p>
        </p:txBody>
      </p:sp>
      <p:sp>
        <p:nvSpPr>
          <p:cNvPr id="10" name="Rectangle 9"/>
          <p:cNvSpPr/>
          <p:nvPr/>
        </p:nvSpPr>
        <p:spPr>
          <a:xfrm>
            <a:off x="6629400" y="1290697"/>
            <a:ext cx="2514599" cy="2062103"/>
          </a:xfrm>
          <a:prstGeom prst="rect">
            <a:avLst/>
          </a:prstGeom>
        </p:spPr>
        <p:txBody>
          <a:bodyPr wrap="square">
            <a:spAutoFit/>
          </a:bodyPr>
          <a:lstStyle/>
          <a:p>
            <a:pPr marL="285750" indent="-285750">
              <a:buFont typeface="Arial"/>
              <a:buChar char="•"/>
            </a:pPr>
            <a:r>
              <a:rPr lang="en-US" sz="1600" b="1" dirty="0"/>
              <a:t>As waves </a:t>
            </a:r>
            <a:r>
              <a:rPr lang="en-US" sz="1600" b="1" dirty="0" smtClean="0"/>
              <a:t>break energy is dissipated</a:t>
            </a:r>
            <a:endParaRPr lang="en-US" sz="1600" b="1" dirty="0"/>
          </a:p>
          <a:p>
            <a:pPr marL="285750" indent="-285750">
              <a:buFont typeface="Arial"/>
              <a:buChar char="•"/>
            </a:pPr>
            <a:endParaRPr lang="en-US" sz="1600" b="1" dirty="0"/>
          </a:p>
          <a:p>
            <a:pPr marL="285750" indent="-285750">
              <a:buFont typeface="Arial"/>
              <a:buChar char="•"/>
            </a:pPr>
            <a:r>
              <a:rPr lang="en-US" sz="1600" b="1" dirty="0"/>
              <a:t>Requires estimates of wave breaking dissipation from model to relate to depth</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62" y="3995785"/>
            <a:ext cx="6412462" cy="188229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2740" y="3392373"/>
            <a:ext cx="5242127" cy="394988"/>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2740" y="3589867"/>
            <a:ext cx="4866645" cy="599797"/>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1013" y="3459381"/>
            <a:ext cx="4959296" cy="1072807"/>
          </a:xfrm>
          <a:prstGeom prst="rect">
            <a:avLst/>
          </a:prstGeom>
        </p:spPr>
      </p:pic>
      <p:cxnSp>
        <p:nvCxnSpPr>
          <p:cNvPr id="22" name="Straight Arrow Connector 21"/>
          <p:cNvCxnSpPr/>
          <p:nvPr/>
        </p:nvCxnSpPr>
        <p:spPr>
          <a:xfrm>
            <a:off x="304800" y="2438400"/>
            <a:ext cx="5943600" cy="0"/>
          </a:xfrm>
          <a:prstGeom prst="straightConnector1">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211" y="457201"/>
            <a:ext cx="6249611" cy="1991778"/>
            <a:chOff x="-1211" y="457201"/>
            <a:chExt cx="6249611" cy="1991778"/>
          </a:xfrm>
        </p:grpSpPr>
        <p:cxnSp>
          <p:nvCxnSpPr>
            <p:cNvPr id="24" name="Straight Arrow Connector 23"/>
            <p:cNvCxnSpPr/>
            <p:nvPr/>
          </p:nvCxnSpPr>
          <p:spPr>
            <a:xfrm>
              <a:off x="304800" y="2438400"/>
              <a:ext cx="5943600" cy="0"/>
            </a:xfrm>
            <a:prstGeom prst="straightConnector1">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5" name="Freeform 24"/>
            <p:cNvSpPr/>
            <p:nvPr/>
          </p:nvSpPr>
          <p:spPr>
            <a:xfrm>
              <a:off x="2157380" y="1835940"/>
              <a:ext cx="3916944" cy="613039"/>
            </a:xfrm>
            <a:custGeom>
              <a:avLst/>
              <a:gdLst>
                <a:gd name="connsiteX0" fmla="*/ 3916944 w 3916944"/>
                <a:gd name="connsiteY0" fmla="*/ 550782 h 613039"/>
                <a:gd name="connsiteX1" fmla="*/ 1897270 w 3916944"/>
                <a:gd name="connsiteY1" fmla="*/ 550782 h 613039"/>
                <a:gd name="connsiteX2" fmla="*/ 1407652 w 3916944"/>
                <a:gd name="connsiteY2" fmla="*/ 229492 h 613039"/>
                <a:gd name="connsiteX3" fmla="*/ 1193444 w 3916944"/>
                <a:gd name="connsiteY3" fmla="*/ 244792 h 613039"/>
                <a:gd name="connsiteX4" fmla="*/ 933334 w 3916944"/>
                <a:gd name="connsiteY4" fmla="*/ 566081 h 613039"/>
                <a:gd name="connsiteX5" fmla="*/ 382514 w 3916944"/>
                <a:gd name="connsiteY5" fmla="*/ 550782 h 613039"/>
                <a:gd name="connsiteX6" fmla="*/ 198907 w 3916944"/>
                <a:gd name="connsiteY6" fmla="*/ 0 h 613039"/>
                <a:gd name="connsiteX7" fmla="*/ 0 w 3916944"/>
                <a:gd name="connsiteY7" fmla="*/ 550782 h 61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6944" h="613039">
                  <a:moveTo>
                    <a:pt x="3916944" y="550782"/>
                  </a:moveTo>
                  <a:cubicBezTo>
                    <a:pt x="3116214" y="577556"/>
                    <a:pt x="2315485" y="604330"/>
                    <a:pt x="1897270" y="550782"/>
                  </a:cubicBezTo>
                  <a:cubicBezTo>
                    <a:pt x="1479055" y="497234"/>
                    <a:pt x="1524956" y="280490"/>
                    <a:pt x="1407652" y="229492"/>
                  </a:cubicBezTo>
                  <a:cubicBezTo>
                    <a:pt x="1290348" y="178494"/>
                    <a:pt x="1272497" y="188694"/>
                    <a:pt x="1193444" y="244792"/>
                  </a:cubicBezTo>
                  <a:cubicBezTo>
                    <a:pt x="1114391" y="300890"/>
                    <a:pt x="1068489" y="515083"/>
                    <a:pt x="933334" y="566081"/>
                  </a:cubicBezTo>
                  <a:cubicBezTo>
                    <a:pt x="798179" y="617079"/>
                    <a:pt x="504918" y="645129"/>
                    <a:pt x="382514" y="550782"/>
                  </a:cubicBezTo>
                  <a:cubicBezTo>
                    <a:pt x="260110" y="456435"/>
                    <a:pt x="262659" y="0"/>
                    <a:pt x="198907" y="0"/>
                  </a:cubicBezTo>
                  <a:cubicBezTo>
                    <a:pt x="135155" y="0"/>
                    <a:pt x="0" y="550782"/>
                    <a:pt x="0" y="550782"/>
                  </a:cubicBezTo>
                </a:path>
              </a:pathLst>
            </a:custGeom>
            <a:ln w="38100" cmpd="sng">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rot="16200000">
              <a:off x="-837922" y="1293912"/>
              <a:ext cx="1981200" cy="307777"/>
            </a:xfrm>
            <a:prstGeom prst="rect">
              <a:avLst/>
            </a:prstGeom>
            <a:noFill/>
          </p:spPr>
          <p:txBody>
            <a:bodyPr wrap="square" rtlCol="0">
              <a:spAutoFit/>
            </a:bodyPr>
            <a:lstStyle/>
            <a:p>
              <a:r>
                <a:rPr lang="en-US" sz="1400" b="1" dirty="0" smtClean="0"/>
                <a:t>Dissipation</a:t>
              </a:r>
              <a:endParaRPr lang="en-US" sz="1400" b="1" dirty="0"/>
            </a:p>
          </p:txBody>
        </p:sp>
        <p:sp>
          <p:nvSpPr>
            <p:cNvPr id="27" name="TextBox 26"/>
            <p:cNvSpPr txBox="1"/>
            <p:nvPr/>
          </p:nvSpPr>
          <p:spPr>
            <a:xfrm>
              <a:off x="3962400" y="1524000"/>
              <a:ext cx="1295400" cy="430887"/>
            </a:xfrm>
            <a:prstGeom prst="rect">
              <a:avLst/>
            </a:prstGeom>
            <a:noFill/>
            <a:ln>
              <a:noFill/>
            </a:ln>
          </p:spPr>
          <p:txBody>
            <a:bodyPr wrap="square" rtlCol="0">
              <a:spAutoFit/>
            </a:bodyPr>
            <a:lstStyle/>
            <a:p>
              <a:r>
                <a:rPr lang="en-US" sz="1100" b="1" dirty="0" smtClean="0">
                  <a:solidFill>
                    <a:srgbClr val="000090"/>
                  </a:solidFill>
                  <a:latin typeface="Times New Roman"/>
                  <a:cs typeface="Times New Roman"/>
                </a:rPr>
                <a:t>Energy loss from breaking over bar</a:t>
              </a:r>
              <a:endParaRPr lang="en-US" sz="1100" b="1" dirty="0">
                <a:solidFill>
                  <a:srgbClr val="000090"/>
                </a:solidFill>
                <a:latin typeface="Times New Roman"/>
                <a:cs typeface="Times New Roman"/>
              </a:endParaRPr>
            </a:p>
          </p:txBody>
        </p:sp>
        <p:cxnSp>
          <p:nvCxnSpPr>
            <p:cNvPr id="28" name="Straight Arrow Connector 27"/>
            <p:cNvCxnSpPr>
              <a:stCxn id="27" idx="1"/>
              <a:endCxn id="25" idx="2"/>
            </p:cNvCxnSpPr>
            <p:nvPr/>
          </p:nvCxnSpPr>
          <p:spPr>
            <a:xfrm flipH="1">
              <a:off x="3565032" y="1739444"/>
              <a:ext cx="397368" cy="3259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33400" y="1524000"/>
              <a:ext cx="1295400" cy="600164"/>
            </a:xfrm>
            <a:prstGeom prst="rect">
              <a:avLst/>
            </a:prstGeom>
            <a:noFill/>
          </p:spPr>
          <p:txBody>
            <a:bodyPr wrap="square" rtlCol="0">
              <a:spAutoFit/>
            </a:bodyPr>
            <a:lstStyle/>
            <a:p>
              <a:r>
                <a:rPr lang="en-US" sz="1100" b="1" dirty="0" smtClean="0">
                  <a:solidFill>
                    <a:srgbClr val="000090"/>
                  </a:solidFill>
                  <a:latin typeface="Times New Roman"/>
                  <a:cs typeface="Times New Roman"/>
                </a:rPr>
                <a:t>Energy loss from breaking at the shore</a:t>
              </a:r>
              <a:endParaRPr lang="en-US" sz="1100" b="1" dirty="0">
                <a:solidFill>
                  <a:srgbClr val="000090"/>
                </a:solidFill>
                <a:latin typeface="Times New Roman"/>
                <a:cs typeface="Times New Roman"/>
              </a:endParaRPr>
            </a:p>
          </p:txBody>
        </p:sp>
        <p:cxnSp>
          <p:nvCxnSpPr>
            <p:cNvPr id="30" name="Straight Arrow Connector 29"/>
            <p:cNvCxnSpPr>
              <a:stCxn id="29" idx="3"/>
              <a:endCxn id="25" idx="6"/>
            </p:cNvCxnSpPr>
            <p:nvPr/>
          </p:nvCxnSpPr>
          <p:spPr>
            <a:xfrm>
              <a:off x="1828800" y="1824082"/>
              <a:ext cx="527487" cy="1185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flipV="1">
            <a:off x="304800" y="1295400"/>
            <a:ext cx="0" cy="1143000"/>
          </a:xfrm>
          <a:prstGeom prst="straightConnector1">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rotWithShape="1">
          <a:blip r:embed="rId7">
            <a:extLst>
              <a:ext uri="{28A0092B-C50C-407E-A947-70E740481C1C}">
                <a14:useLocalDpi xmlns:a14="http://schemas.microsoft.com/office/drawing/2010/main" val="0"/>
              </a:ext>
            </a:extLst>
          </a:blip>
          <a:srcRect l="58523" r="18817"/>
          <a:stretch/>
        </p:blipFill>
        <p:spPr>
          <a:xfrm rot="16200000">
            <a:off x="7085939" y="3734461"/>
            <a:ext cx="1947335" cy="1946013"/>
          </a:xfrm>
          <a:prstGeom prst="rect">
            <a:avLst/>
          </a:prstGeom>
        </p:spPr>
      </p:pic>
    </p:spTree>
    <p:extLst>
      <p:ext uri="{BB962C8B-B14F-4D97-AF65-F5344CB8AC3E}">
        <p14:creationId xmlns:p14="http://schemas.microsoft.com/office/powerpoint/2010/main" val="8321049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1524000" y="3296031"/>
            <a:ext cx="3151736" cy="1629544"/>
          </a:xfrm>
          <a:prstGeom prst="rect">
            <a:avLst/>
          </a:prstGeom>
        </p:spPr>
      </p:pic>
      <p:sp>
        <p:nvSpPr>
          <p:cNvPr id="5" name="TextBox 4"/>
          <p:cNvSpPr txBox="1"/>
          <p:nvPr/>
        </p:nvSpPr>
        <p:spPr>
          <a:xfrm>
            <a:off x="1676400" y="2667000"/>
            <a:ext cx="1999343" cy="369332"/>
          </a:xfrm>
          <a:prstGeom prst="rect">
            <a:avLst/>
          </a:prstGeom>
          <a:noFill/>
        </p:spPr>
        <p:txBody>
          <a:bodyPr wrap="square" rtlCol="0">
            <a:spAutoFit/>
          </a:bodyPr>
          <a:lstStyle/>
          <a:p>
            <a:r>
              <a:rPr lang="en-US" dirty="0" smtClean="0"/>
              <a:t>Open Coast  </a:t>
            </a:r>
            <a:endParaRPr lang="en-US" dirty="0"/>
          </a:p>
        </p:txBody>
      </p:sp>
      <p:sp>
        <p:nvSpPr>
          <p:cNvPr id="25" name="TextBox 24"/>
          <p:cNvSpPr txBox="1"/>
          <p:nvPr/>
        </p:nvSpPr>
        <p:spPr>
          <a:xfrm>
            <a:off x="3657600" y="1798015"/>
            <a:ext cx="2344057" cy="646331"/>
          </a:xfrm>
          <a:prstGeom prst="rect">
            <a:avLst/>
          </a:prstGeom>
          <a:noFill/>
        </p:spPr>
        <p:txBody>
          <a:bodyPr wrap="square" rtlCol="0">
            <a:spAutoFit/>
          </a:bodyPr>
          <a:lstStyle/>
          <a:p>
            <a:r>
              <a:rPr lang="en-US" dirty="0" smtClean="0"/>
              <a:t>Open Coast with rip currents  </a:t>
            </a:r>
            <a:endParaRPr lang="en-US" dirty="0"/>
          </a:p>
        </p:txBody>
      </p:sp>
      <p:sp>
        <p:nvSpPr>
          <p:cNvPr id="27" name="TextBox 26"/>
          <p:cNvSpPr txBox="1"/>
          <p:nvPr/>
        </p:nvSpPr>
        <p:spPr>
          <a:xfrm>
            <a:off x="6248400" y="1447800"/>
            <a:ext cx="2344057" cy="369332"/>
          </a:xfrm>
          <a:prstGeom prst="rect">
            <a:avLst/>
          </a:prstGeom>
          <a:noFill/>
        </p:spPr>
        <p:txBody>
          <a:bodyPr wrap="square" rtlCol="0">
            <a:spAutoFit/>
          </a:bodyPr>
          <a:lstStyle/>
          <a:p>
            <a:r>
              <a:rPr lang="en-US" dirty="0" smtClean="0"/>
              <a:t>Inlet dynamics</a:t>
            </a:r>
            <a:endParaRPr lang="en-US" dirty="0"/>
          </a:p>
        </p:txBody>
      </p:sp>
      <p:pic>
        <p:nvPicPr>
          <p:cNvPr id="20" name="Content Placeholder 7"/>
          <p:cNvPicPr>
            <a:picLocks noGrp="1" noChangeAspect="1"/>
          </p:cNvPicPr>
          <p:nvPr>
            <p:ph idx="1"/>
          </p:nvPr>
        </p:nvPicPr>
        <p:blipFill rotWithShape="1">
          <a:blip r:embed="rId3"/>
          <a:srcRect t="3922" b="3922"/>
          <a:stretch/>
        </p:blipFill>
        <p:spPr>
          <a:xfrm>
            <a:off x="3657600" y="2514600"/>
            <a:ext cx="2964543" cy="1665715"/>
          </a:xfrm>
        </p:spPr>
      </p:pic>
      <p:pic>
        <p:nvPicPr>
          <p:cNvPr id="23" name="Picture 22"/>
          <p:cNvPicPr>
            <a:picLocks noChangeAspect="1"/>
          </p:cNvPicPr>
          <p:nvPr/>
        </p:nvPicPr>
        <p:blipFill>
          <a:blip r:embed="rId4"/>
          <a:stretch>
            <a:fillRect/>
          </a:stretch>
        </p:blipFill>
        <p:spPr>
          <a:xfrm>
            <a:off x="6172200" y="1891224"/>
            <a:ext cx="2176065" cy="1856240"/>
          </a:xfrm>
          <a:prstGeom prst="rect">
            <a:avLst/>
          </a:prstGeom>
        </p:spPr>
      </p:pic>
      <p:grpSp>
        <p:nvGrpSpPr>
          <p:cNvPr id="8" name="Group 7"/>
          <p:cNvGrpSpPr/>
          <p:nvPr/>
        </p:nvGrpSpPr>
        <p:grpSpPr>
          <a:xfrm>
            <a:off x="762000" y="1219200"/>
            <a:ext cx="7239000" cy="4347865"/>
            <a:chOff x="457200" y="1143000"/>
            <a:chExt cx="8001000" cy="4957465"/>
          </a:xfrm>
        </p:grpSpPr>
        <p:grpSp>
          <p:nvGrpSpPr>
            <p:cNvPr id="18" name="Group 17"/>
            <p:cNvGrpSpPr/>
            <p:nvPr/>
          </p:nvGrpSpPr>
          <p:grpSpPr>
            <a:xfrm>
              <a:off x="1219200" y="1143000"/>
              <a:ext cx="7239000" cy="4419600"/>
              <a:chOff x="1219200" y="1143000"/>
              <a:chExt cx="5562600" cy="4419600"/>
            </a:xfrm>
          </p:grpSpPr>
          <p:cxnSp>
            <p:nvCxnSpPr>
              <p:cNvPr id="6" name="Straight Arrow Connector 5"/>
              <p:cNvCxnSpPr/>
              <p:nvPr/>
            </p:nvCxnSpPr>
            <p:spPr>
              <a:xfrm flipV="1">
                <a:off x="1219200" y="1143000"/>
                <a:ext cx="0" cy="441960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219200" y="5562600"/>
                <a:ext cx="556260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3124200" y="5638800"/>
              <a:ext cx="3657600" cy="461665"/>
            </a:xfrm>
            <a:prstGeom prst="rect">
              <a:avLst/>
            </a:prstGeom>
            <a:noFill/>
          </p:spPr>
          <p:txBody>
            <a:bodyPr wrap="square" rtlCol="0">
              <a:spAutoFit/>
            </a:bodyPr>
            <a:lstStyle/>
            <a:p>
              <a:r>
                <a:rPr lang="en-US" dirty="0" smtClean="0"/>
                <a:t>Physical Complexity</a:t>
              </a:r>
              <a:endParaRPr lang="en-US" dirty="0"/>
            </a:p>
          </p:txBody>
        </p:sp>
        <p:sp>
          <p:nvSpPr>
            <p:cNvPr id="3" name="TextBox 2"/>
            <p:cNvSpPr txBox="1"/>
            <p:nvPr/>
          </p:nvSpPr>
          <p:spPr>
            <a:xfrm rot="16200000">
              <a:off x="-685800" y="3429000"/>
              <a:ext cx="2743200" cy="457200"/>
            </a:xfrm>
            <a:prstGeom prst="rect">
              <a:avLst/>
            </a:prstGeom>
            <a:noFill/>
          </p:spPr>
          <p:txBody>
            <a:bodyPr wrap="square" rtlCol="0">
              <a:spAutoFit/>
            </a:bodyPr>
            <a:lstStyle/>
            <a:p>
              <a:r>
                <a:rPr lang="en-US" dirty="0" smtClean="0"/>
                <a:t>Inversion Difficulty</a:t>
              </a:r>
              <a:endParaRPr lang="en-US" dirty="0"/>
            </a:p>
          </p:txBody>
        </p:sp>
      </p:grpSp>
      <p:sp>
        <p:nvSpPr>
          <p:cNvPr id="2" name="Title 1"/>
          <p:cNvSpPr>
            <a:spLocks noGrp="1"/>
          </p:cNvSpPr>
          <p:nvPr>
            <p:ph type="title"/>
          </p:nvPr>
        </p:nvSpPr>
        <p:spPr>
          <a:xfrm>
            <a:off x="304800" y="152400"/>
            <a:ext cx="8382000" cy="806450"/>
          </a:xfrm>
        </p:spPr>
        <p:txBody>
          <a:bodyPr/>
          <a:lstStyle/>
          <a:p>
            <a:r>
              <a:rPr lang="en-US" dirty="0" smtClean="0"/>
              <a:t>Difficulty with Inversion?</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9</a:t>
            </a:fld>
            <a:endParaRPr lang="en-US"/>
          </a:p>
        </p:txBody>
      </p:sp>
    </p:spTree>
    <p:extLst>
      <p:ext uri="{BB962C8B-B14F-4D97-AF65-F5344CB8AC3E}">
        <p14:creationId xmlns:p14="http://schemas.microsoft.com/office/powerpoint/2010/main" val="14290699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esentation1" id="{78716D87-7E03-45E0-B0FD-33082A230BB4}" vid="{2FBFD162-1A33-4D3C-9A4E-25AC5DA4971C}"/>
    </a:ext>
  </a:extLst>
</a:theme>
</file>

<file path=ppt/theme/theme2.xml><?xml version="1.0" encoding="utf-8"?>
<a:theme xmlns:a="http://schemas.openxmlformats.org/drawingml/2006/main" name="Content Templates">
  <a:themeElements>
    <a:clrScheme name="USACE COLOR SCHEME">
      <a:dk1>
        <a:srgbClr val="000000"/>
      </a:dk1>
      <a:lt1>
        <a:srgbClr val="83847A"/>
      </a:lt1>
      <a:dk2>
        <a:srgbClr val="FFFFFF"/>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 xmlns:thm15="http://schemas.microsoft.com/office/thememl/2012/main" name="Presentation1" id="{78716D87-7E03-45E0-B0FD-33082A230BB4}" vid="{8B72B352-3F7B-4112-BB73-F0A4A820AC4F}"/>
    </a:ext>
  </a:extLst>
</a:theme>
</file>

<file path=ppt/theme/theme3.xml><?xml version="1.0" encoding="utf-8"?>
<a:theme xmlns:a="http://schemas.openxmlformats.org/drawingml/2006/main" name="Smaller Logos">
  <a:themeElements>
    <a:clrScheme name="USACE COLOR SCHEME">
      <a:dk1>
        <a:srgbClr val="000000"/>
      </a:dk1>
      <a:lt1>
        <a:srgbClr val="83847A"/>
      </a:lt1>
      <a:dk2>
        <a:srgbClr val="FFFFFF"/>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 xmlns:thm15="http://schemas.microsoft.com/office/thememl/2012/main" name="Presentation1" id="{78716D87-7E03-45E0-B0FD-33082A230BB4}" vid="{8B72B352-3F7B-4112-BB73-F0A4A820AC4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78935D8F5A52499ECBE1228EFFE2DF" ma:contentTypeVersion="0" ma:contentTypeDescription="Create a new document." ma:contentTypeScope="" ma:versionID="a30af94e9fff2661a1240c93a58f5709">
  <xsd:schema xmlns:xsd="http://www.w3.org/2001/XMLSchema" xmlns:p="http://schemas.microsoft.com/office/2006/metadata/properties" targetNamespace="http://schemas.microsoft.com/office/2006/metadata/properties" ma:root="true" ma:fieldsID="aaa183e94e5f7308538a43790d90a2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E8111903-88B2-4055-824A-249352DB2C7D}">
  <ds:schemaRefs>
    <ds:schemaRef ds:uri="http://schemas.microsoft.com/office/2006/metadata/properties"/>
    <ds:schemaRef ds:uri="http://purl.org/dc/elements/1.1/"/>
    <ds:schemaRef ds:uri="http://purl.org/dc/terms/"/>
    <ds:schemaRef ds:uri="http://schemas.openxmlformats.org/package/2006/metadata/core-properties"/>
    <ds:schemaRef ds:uri="http://www.w3.org/XML/1998/namespace"/>
    <ds:schemaRef ds:uri="http://schemas.microsoft.com/office/2006/documentManagement/types"/>
    <ds:schemaRef ds:uri="http://purl.org/dc/dcmitype/"/>
  </ds:schemaRefs>
</ds:datastoreItem>
</file>

<file path=customXml/itemProps2.xml><?xml version="1.0" encoding="utf-8"?>
<ds:datastoreItem xmlns:ds="http://schemas.openxmlformats.org/officeDocument/2006/customXml" ds:itemID="{2C350F64-642B-42B3-B7AD-7FB735299928}">
  <ds:schemaRefs>
    <ds:schemaRef ds:uri="http://schemas.microsoft.com/sharepoint/v3/contenttype/forms"/>
  </ds:schemaRefs>
</ds:datastoreItem>
</file>

<file path=customXml/itemProps3.xml><?xml version="1.0" encoding="utf-8"?>
<ds:datastoreItem xmlns:ds="http://schemas.openxmlformats.org/officeDocument/2006/customXml" ds:itemID="{904F38FB-2188-4C83-A2F9-B622BBFAF1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25715</TotalTime>
  <Words>854</Words>
  <Application>Microsoft Macintosh PowerPoint</Application>
  <PresentationFormat>On-screen Show (4:3)</PresentationFormat>
  <Paragraphs>190</Paragraphs>
  <Slides>24</Slides>
  <Notes>2</Notes>
  <HiddenSlides>2</HiddenSlides>
  <MMClips>2</MMClips>
  <ScaleCrop>false</ScaleCrop>
  <HeadingPairs>
    <vt:vector size="4" baseType="variant">
      <vt:variant>
        <vt:lpstr>Theme</vt:lpstr>
      </vt:variant>
      <vt:variant>
        <vt:i4>3</vt:i4>
      </vt:variant>
      <vt:variant>
        <vt:lpstr>Slide Titles</vt:lpstr>
      </vt:variant>
      <vt:variant>
        <vt:i4>24</vt:i4>
      </vt:variant>
    </vt:vector>
  </HeadingPairs>
  <TitlesOfParts>
    <vt:vector size="27" baseType="lpstr">
      <vt:lpstr>Title Slide Templates</vt:lpstr>
      <vt:lpstr>Content Templates</vt:lpstr>
      <vt:lpstr>Smaller Logos</vt:lpstr>
      <vt:lpstr>Development of Model-data Assimilation framework</vt:lpstr>
      <vt:lpstr>UAS support to frm</vt:lpstr>
      <vt:lpstr>PowerPoint Presentation</vt:lpstr>
      <vt:lpstr>What is the role of data assimilation with uas technology?</vt:lpstr>
      <vt:lpstr>What is the role of data assimilation for Hurricane Flood Risk?</vt:lpstr>
      <vt:lpstr>What is data assimilation for nearshore processes?</vt:lpstr>
      <vt:lpstr>Surface Signature of Waves</vt:lpstr>
      <vt:lpstr>Surface Signature of Waves</vt:lpstr>
      <vt:lpstr>Difficulty with Inversion?</vt:lpstr>
      <vt:lpstr>Nearshore Model Based Inversion</vt:lpstr>
      <vt:lpstr>Use of measurements for data assimilation</vt:lpstr>
      <vt:lpstr>Nearshore Model Based Inversion</vt:lpstr>
      <vt:lpstr>Nearshore Model Framework</vt:lpstr>
      <vt:lpstr>Nearshore Model Based Inversion</vt:lpstr>
      <vt:lpstr>Data Assimilation</vt:lpstr>
      <vt:lpstr>What is the role of data assimilation for Hurricane Flood Risk?</vt:lpstr>
      <vt:lpstr>How does data assimilation from Uas for Flood Risk work? </vt:lpstr>
      <vt:lpstr>How does data assimilation from Uas for Flood Risk work? </vt:lpstr>
      <vt:lpstr>Data assimilation UAS Example</vt:lpstr>
      <vt:lpstr>Nearshore Model Based Inversion</vt:lpstr>
      <vt:lpstr>Riverine Assessment</vt:lpstr>
      <vt:lpstr>Future Work</vt:lpstr>
      <vt:lpstr>Could we use this technology to monitor nearshore morphology Evolution?</vt:lpstr>
      <vt:lpstr>Questions?</vt:lpstr>
    </vt:vector>
  </TitlesOfParts>
  <Company>US Army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b6imemb6</dc:creator>
  <cp:lastModifiedBy>Hesser , Tyler ERDC-RDE-CHL-MS</cp:lastModifiedBy>
  <cp:revision>684</cp:revision>
  <cp:lastPrinted>2015-02-18T19:39:15Z</cp:lastPrinted>
  <dcterms:created xsi:type="dcterms:W3CDTF">2009-05-21T17:19:18Z</dcterms:created>
  <dcterms:modified xsi:type="dcterms:W3CDTF">2017-06-22T15:37:15Z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C3F847D0-7A03-4F3B-B9C4-73E1E885AE44</vt:lpwstr>
  </property>
  <property fmtid="{D5CDD505-2E9C-101B-9397-08002B2CF9AE}" pid="3" name="ArticulatePath">
    <vt:lpwstr>ERDC-PPT_Template</vt:lpwstr>
  </property>
</Properties>
</file>